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2" d="100"/>
          <a:sy n="82" d="100"/>
        </p:scale>
        <p:origin x="69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29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4.png"/><Relationship Id="rId3" Type="http://schemas.openxmlformats.org/officeDocument/2006/relationships/image" Target="../media/image130.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 Type="http://schemas.openxmlformats.org/officeDocument/2006/relationships/notesSlide" Target="../notesSlides/notesSlide10.xml"/><Relationship Id="rId16" Type="http://schemas.openxmlformats.org/officeDocument/2006/relationships/image" Target="../media/image142.png"/><Relationship Id="rId20" Type="http://schemas.openxmlformats.org/officeDocument/2006/relationships/image" Target="../media/image146.png"/><Relationship Id="rId1" Type="http://schemas.openxmlformats.org/officeDocument/2006/relationships/slideLayout" Target="../slideLayouts/slideLayout1.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41.png"/><Relationship Id="rId10" Type="http://schemas.openxmlformats.org/officeDocument/2006/relationships/image" Target="../media/image136.png"/><Relationship Id="rId19" Type="http://schemas.openxmlformats.org/officeDocument/2006/relationships/image" Target="../media/image145.png"/><Relationship Id="rId4" Type="http://schemas.openxmlformats.org/officeDocument/2006/relationships/image" Target="../media/image11.png"/><Relationship Id="rId9" Type="http://schemas.openxmlformats.org/officeDocument/2006/relationships/image" Target="../media/image135.png"/><Relationship Id="rId14" Type="http://schemas.openxmlformats.org/officeDocument/2006/relationships/image" Target="../media/image140.png"/></Relationships>
</file>

<file path=ppt/slides/_rels/slide11.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18" Type="http://schemas.openxmlformats.org/officeDocument/2006/relationships/image" Target="../media/image159.png"/><Relationship Id="rId3" Type="http://schemas.openxmlformats.org/officeDocument/2006/relationships/image" Target="../media/image147.png"/><Relationship Id="rId21" Type="http://schemas.openxmlformats.org/officeDocument/2006/relationships/image" Target="../media/image25.png"/><Relationship Id="rId7" Type="http://schemas.openxmlformats.org/officeDocument/2006/relationships/image" Target="../media/image149.png"/><Relationship Id="rId12" Type="http://schemas.openxmlformats.org/officeDocument/2006/relationships/image" Target="../media/image154.png"/><Relationship Id="rId17" Type="http://schemas.openxmlformats.org/officeDocument/2006/relationships/image" Target="../media/image158.png"/><Relationship Id="rId2" Type="http://schemas.openxmlformats.org/officeDocument/2006/relationships/notesSlide" Target="../notesSlides/notesSlide11.xml"/><Relationship Id="rId16" Type="http://schemas.openxmlformats.org/officeDocument/2006/relationships/image" Target="../media/image38.png"/><Relationship Id="rId20" Type="http://schemas.openxmlformats.org/officeDocument/2006/relationships/image" Target="../media/image161.png"/><Relationship Id="rId1" Type="http://schemas.openxmlformats.org/officeDocument/2006/relationships/slideLayout" Target="../slideLayouts/slideLayout1.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2.png"/><Relationship Id="rId15" Type="http://schemas.openxmlformats.org/officeDocument/2006/relationships/image" Target="../media/image157.png"/><Relationship Id="rId10" Type="http://schemas.openxmlformats.org/officeDocument/2006/relationships/image" Target="../media/image152.png"/><Relationship Id="rId19" Type="http://schemas.openxmlformats.org/officeDocument/2006/relationships/image" Target="../media/image160.png"/><Relationship Id="rId4" Type="http://schemas.openxmlformats.org/officeDocument/2006/relationships/image" Target="../media/image11.png"/><Relationship Id="rId9" Type="http://schemas.openxmlformats.org/officeDocument/2006/relationships/image" Target="../media/image151.png"/><Relationship Id="rId14" Type="http://schemas.openxmlformats.org/officeDocument/2006/relationships/image" Target="../media/image156.png"/><Relationship Id="rId22" Type="http://schemas.openxmlformats.org/officeDocument/2006/relationships/image" Target="../media/image162.png"/></Relationships>
</file>

<file path=ppt/slides/_rels/slide12.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18" Type="http://schemas.openxmlformats.org/officeDocument/2006/relationships/image" Target="../media/image176.png"/><Relationship Id="rId3" Type="http://schemas.openxmlformats.org/officeDocument/2006/relationships/image" Target="../media/image10.png"/><Relationship Id="rId21" Type="http://schemas.openxmlformats.org/officeDocument/2006/relationships/image" Target="../media/image179.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175.png"/><Relationship Id="rId2" Type="http://schemas.openxmlformats.org/officeDocument/2006/relationships/notesSlide" Target="../notesSlides/notesSlide12.xml"/><Relationship Id="rId16" Type="http://schemas.openxmlformats.org/officeDocument/2006/relationships/image" Target="../media/image174.png"/><Relationship Id="rId20" Type="http://schemas.openxmlformats.org/officeDocument/2006/relationships/image" Target="../media/image178.png"/><Relationship Id="rId1" Type="http://schemas.openxmlformats.org/officeDocument/2006/relationships/slideLayout" Target="../slideLayouts/slideLayout1.xml"/><Relationship Id="rId6" Type="http://schemas.openxmlformats.org/officeDocument/2006/relationships/image" Target="../media/image164.png"/><Relationship Id="rId11" Type="http://schemas.openxmlformats.org/officeDocument/2006/relationships/image" Target="../media/image169.png"/><Relationship Id="rId24" Type="http://schemas.openxmlformats.org/officeDocument/2006/relationships/image" Target="../media/image181.png"/><Relationship Id="rId5" Type="http://schemas.openxmlformats.org/officeDocument/2006/relationships/image" Target="../media/image163.png"/><Relationship Id="rId15" Type="http://schemas.openxmlformats.org/officeDocument/2006/relationships/image" Target="../media/image173.png"/><Relationship Id="rId23" Type="http://schemas.openxmlformats.org/officeDocument/2006/relationships/image" Target="../media/image25.png"/><Relationship Id="rId10" Type="http://schemas.openxmlformats.org/officeDocument/2006/relationships/image" Target="../media/image168.png"/><Relationship Id="rId19" Type="http://schemas.openxmlformats.org/officeDocument/2006/relationships/image" Target="../media/image177.png"/><Relationship Id="rId4" Type="http://schemas.openxmlformats.org/officeDocument/2006/relationships/image" Target="../media/image11.png"/><Relationship Id="rId9" Type="http://schemas.openxmlformats.org/officeDocument/2006/relationships/image" Target="../media/image167.png"/><Relationship Id="rId14" Type="http://schemas.openxmlformats.org/officeDocument/2006/relationships/image" Target="../media/image172.png"/><Relationship Id="rId22" Type="http://schemas.openxmlformats.org/officeDocument/2006/relationships/image" Target="../media/image180.png"/></Relationships>
</file>

<file path=ppt/slides/_rels/slide13.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91.png"/><Relationship Id="rId18" Type="http://schemas.openxmlformats.org/officeDocument/2006/relationships/image" Target="../media/image195.png"/><Relationship Id="rId3" Type="http://schemas.openxmlformats.org/officeDocument/2006/relationships/image" Target="../media/image182.png"/><Relationship Id="rId7" Type="http://schemas.openxmlformats.org/officeDocument/2006/relationships/image" Target="../media/image185.png"/><Relationship Id="rId12" Type="http://schemas.openxmlformats.org/officeDocument/2006/relationships/image" Target="../media/image190.png"/><Relationship Id="rId17" Type="http://schemas.openxmlformats.org/officeDocument/2006/relationships/image" Target="../media/image194.png"/><Relationship Id="rId2" Type="http://schemas.openxmlformats.org/officeDocument/2006/relationships/notesSlide" Target="../notesSlides/notesSlide13.xml"/><Relationship Id="rId16" Type="http://schemas.openxmlformats.org/officeDocument/2006/relationships/image" Target="../media/image105.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png"/><Relationship Id="rId15" Type="http://schemas.openxmlformats.org/officeDocument/2006/relationships/image" Target="../media/image193.png"/><Relationship Id="rId10" Type="http://schemas.openxmlformats.org/officeDocument/2006/relationships/image" Target="../media/image188.png"/><Relationship Id="rId19" Type="http://schemas.openxmlformats.org/officeDocument/2006/relationships/image" Target="../media/image25.png"/><Relationship Id="rId4" Type="http://schemas.openxmlformats.org/officeDocument/2006/relationships/image" Target="../media/image11.png"/><Relationship Id="rId9" Type="http://schemas.openxmlformats.org/officeDocument/2006/relationships/image" Target="../media/image187.png"/><Relationship Id="rId14" Type="http://schemas.openxmlformats.org/officeDocument/2006/relationships/image" Target="../media/image192.png"/></Relationships>
</file>

<file path=ppt/slides/_rels/slide14.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3.png"/><Relationship Id="rId18" Type="http://schemas.openxmlformats.org/officeDocument/2006/relationships/image" Target="../media/image208.png"/><Relationship Id="rId26" Type="http://schemas.openxmlformats.org/officeDocument/2006/relationships/image" Target="../media/image216.png"/><Relationship Id="rId3" Type="http://schemas.openxmlformats.org/officeDocument/2006/relationships/image" Target="../media/image182.png"/><Relationship Id="rId21" Type="http://schemas.openxmlformats.org/officeDocument/2006/relationships/image" Target="../media/image211.png"/><Relationship Id="rId7" Type="http://schemas.openxmlformats.org/officeDocument/2006/relationships/image" Target="../media/image198.png"/><Relationship Id="rId12" Type="http://schemas.openxmlformats.org/officeDocument/2006/relationships/image" Target="../media/image202.png"/><Relationship Id="rId17" Type="http://schemas.openxmlformats.org/officeDocument/2006/relationships/image" Target="../media/image207.png"/><Relationship Id="rId25" Type="http://schemas.openxmlformats.org/officeDocument/2006/relationships/image" Target="../media/image215.png"/><Relationship Id="rId2" Type="http://schemas.openxmlformats.org/officeDocument/2006/relationships/notesSlide" Target="../notesSlides/notesSlide14.xml"/><Relationship Id="rId16" Type="http://schemas.openxmlformats.org/officeDocument/2006/relationships/image" Target="../media/image206.png"/><Relationship Id="rId20" Type="http://schemas.openxmlformats.org/officeDocument/2006/relationships/image" Target="../media/image210.png"/><Relationship Id="rId1" Type="http://schemas.openxmlformats.org/officeDocument/2006/relationships/slideLayout" Target="../slideLayouts/slideLayout1.xml"/><Relationship Id="rId6" Type="http://schemas.openxmlformats.org/officeDocument/2006/relationships/image" Target="../media/image197.png"/><Relationship Id="rId11" Type="http://schemas.openxmlformats.org/officeDocument/2006/relationships/image" Target="../media/image201.png"/><Relationship Id="rId24" Type="http://schemas.openxmlformats.org/officeDocument/2006/relationships/image" Target="../media/image214.png"/><Relationship Id="rId5" Type="http://schemas.openxmlformats.org/officeDocument/2006/relationships/image" Target="../media/image196.png"/><Relationship Id="rId15" Type="http://schemas.openxmlformats.org/officeDocument/2006/relationships/image" Target="../media/image205.png"/><Relationship Id="rId23" Type="http://schemas.openxmlformats.org/officeDocument/2006/relationships/image" Target="../media/image213.png"/><Relationship Id="rId10" Type="http://schemas.openxmlformats.org/officeDocument/2006/relationships/image" Target="../media/image191.png"/><Relationship Id="rId19" Type="http://schemas.openxmlformats.org/officeDocument/2006/relationships/image" Target="../media/image209.png"/><Relationship Id="rId4" Type="http://schemas.openxmlformats.org/officeDocument/2006/relationships/image" Target="../media/image11.png"/><Relationship Id="rId9" Type="http://schemas.openxmlformats.org/officeDocument/2006/relationships/image" Target="../media/image200.png"/><Relationship Id="rId14" Type="http://schemas.openxmlformats.org/officeDocument/2006/relationships/image" Target="../media/image204.png"/><Relationship Id="rId22" Type="http://schemas.openxmlformats.org/officeDocument/2006/relationships/image" Target="../media/image212.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2.xml"/><Relationship Id="rId16"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7.png"/><Relationship Id="rId21" Type="http://schemas.openxmlformats.org/officeDocument/2006/relationships/image" Target="../media/image42.png"/><Relationship Id="rId7" Type="http://schemas.openxmlformats.org/officeDocument/2006/relationships/image" Target="../media/image29.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3.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32.png"/><Relationship Id="rId5" Type="http://schemas.openxmlformats.org/officeDocument/2006/relationships/image" Target="../media/image28.png"/><Relationship Id="rId15" Type="http://schemas.openxmlformats.org/officeDocument/2006/relationships/image" Target="../media/image36.png"/><Relationship Id="rId23" Type="http://schemas.openxmlformats.org/officeDocument/2006/relationships/image" Target="../media/image44.png"/><Relationship Id="rId10" Type="http://schemas.openxmlformats.org/officeDocument/2006/relationships/image" Target="../media/image16.png"/><Relationship Id="rId19" Type="http://schemas.openxmlformats.org/officeDocument/2006/relationships/image" Target="../media/image40.png"/><Relationship Id="rId4" Type="http://schemas.openxmlformats.org/officeDocument/2006/relationships/image" Target="../media/image11.png"/><Relationship Id="rId9" Type="http://schemas.openxmlformats.org/officeDocument/2006/relationships/image" Target="../media/image31.png"/><Relationship Id="rId14" Type="http://schemas.openxmlformats.org/officeDocument/2006/relationships/image" Target="../media/image35.png"/><Relationship Id="rId22" Type="http://schemas.openxmlformats.org/officeDocument/2006/relationships/image" Target="../media/image43.png"/></Relationships>
</file>

<file path=ppt/slides/_rels/slide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18" Type="http://schemas.openxmlformats.org/officeDocument/2006/relationships/image" Target="../media/image56.png"/><Relationship Id="rId3" Type="http://schemas.openxmlformats.org/officeDocument/2006/relationships/image" Target="../media/image45.png"/><Relationship Id="rId7" Type="http://schemas.openxmlformats.org/officeDocument/2006/relationships/image" Target="../media/image47.png"/><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notesSlide" Target="../notesSlides/notesSlide4.xml"/><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12.png"/><Relationship Id="rId15" Type="http://schemas.openxmlformats.org/officeDocument/2006/relationships/image" Target="../media/image53.png"/><Relationship Id="rId10" Type="http://schemas.openxmlformats.org/officeDocument/2006/relationships/image" Target="../media/image34.png"/><Relationship Id="rId4" Type="http://schemas.openxmlformats.org/officeDocument/2006/relationships/image" Target="../media/image11.png"/><Relationship Id="rId9" Type="http://schemas.openxmlformats.org/officeDocument/2006/relationships/image" Target="../media/image49.png"/><Relationship Id="rId1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57.png"/><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notesSlide" Target="../notesSlides/notesSlide5.xm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image" Target="../media/image77.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11.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s>
</file>

<file path=ppt/slides/_rels/slide6.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83.png"/><Relationship Id="rId5" Type="http://schemas.openxmlformats.org/officeDocument/2006/relationships/image" Target="../media/image78.png"/><Relationship Id="rId10" Type="http://schemas.openxmlformats.org/officeDocument/2006/relationships/image" Target="../media/image82.png"/><Relationship Id="rId4" Type="http://schemas.openxmlformats.org/officeDocument/2006/relationships/image" Target="../media/image11.png"/><Relationship Id="rId9" Type="http://schemas.openxmlformats.org/officeDocument/2006/relationships/image" Target="../media/image81.png"/><Relationship Id="rId14" Type="http://schemas.openxmlformats.org/officeDocument/2006/relationships/image" Target="../media/image85.png"/></Relationships>
</file>

<file path=ppt/slides/_rels/slide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11.png"/><Relationship Id="rId9" Type="http://schemas.openxmlformats.org/officeDocument/2006/relationships/image" Target="../media/image91.png"/></Relationships>
</file>

<file path=ppt/slides/_rels/slide8.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3" Type="http://schemas.openxmlformats.org/officeDocument/2006/relationships/image" Target="../media/image1.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11.png"/><Relationship Id="rId9" Type="http://schemas.openxmlformats.org/officeDocument/2006/relationships/image" Target="../media/image98.png"/><Relationship Id="rId14" Type="http://schemas.openxmlformats.org/officeDocument/2006/relationships/image" Target="../media/image85.png"/></Relationships>
</file>

<file path=ppt/slides/_rels/slide9.xml.rels><?xml version="1.0" encoding="UTF-8" standalone="yes"?>
<Relationships xmlns="http://schemas.openxmlformats.org/package/2006/relationships"><Relationship Id="rId13" Type="http://schemas.openxmlformats.org/officeDocument/2006/relationships/image" Target="../media/image110.png"/><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image" Target="../media/image1.png"/><Relationship Id="rId21" Type="http://schemas.openxmlformats.org/officeDocument/2006/relationships/image" Target="../media/image117.png"/><Relationship Id="rId34" Type="http://schemas.openxmlformats.org/officeDocument/2006/relationships/image" Target="../media/image85.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3.png"/><Relationship Id="rId25" Type="http://schemas.openxmlformats.org/officeDocument/2006/relationships/image" Target="../media/image121.png"/><Relationship Id="rId33" Type="http://schemas.openxmlformats.org/officeDocument/2006/relationships/image" Target="../media/image129.png"/><Relationship Id="rId2" Type="http://schemas.openxmlformats.org/officeDocument/2006/relationships/notesSlide" Target="../notesSlides/notesSlide9.xml"/><Relationship Id="rId16" Type="http://schemas.openxmlformats.org/officeDocument/2006/relationships/image" Target="../media/image112.png"/><Relationship Id="rId20" Type="http://schemas.openxmlformats.org/officeDocument/2006/relationships/image" Target="../media/image116.png"/><Relationship Id="rId29"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8.png"/><Relationship Id="rId24" Type="http://schemas.openxmlformats.org/officeDocument/2006/relationships/image" Target="../media/image120.png"/><Relationship Id="rId32" Type="http://schemas.openxmlformats.org/officeDocument/2006/relationships/image" Target="../media/image128.png"/><Relationship Id="rId5" Type="http://schemas.openxmlformats.org/officeDocument/2006/relationships/image" Target="../media/image12.png"/><Relationship Id="rId15" Type="http://schemas.openxmlformats.org/officeDocument/2006/relationships/image" Target="../media/image111.png"/><Relationship Id="rId23" Type="http://schemas.openxmlformats.org/officeDocument/2006/relationships/image" Target="../media/image119.png"/><Relationship Id="rId28" Type="http://schemas.openxmlformats.org/officeDocument/2006/relationships/image" Target="../media/image124.png"/><Relationship Id="rId10" Type="http://schemas.openxmlformats.org/officeDocument/2006/relationships/image" Target="../media/image107.png"/><Relationship Id="rId19" Type="http://schemas.openxmlformats.org/officeDocument/2006/relationships/image" Target="../media/image115.png"/><Relationship Id="rId31" Type="http://schemas.openxmlformats.org/officeDocument/2006/relationships/image" Target="../media/image127.png"/><Relationship Id="rId4" Type="http://schemas.openxmlformats.org/officeDocument/2006/relationships/image" Target="../media/image11.png"/><Relationship Id="rId9" Type="http://schemas.openxmlformats.org/officeDocument/2006/relationships/image" Target="../media/image106.png"/><Relationship Id="rId14" Type="http://schemas.openxmlformats.org/officeDocument/2006/relationships/image" Target="../media/image26.png"/><Relationship Id="rId22" Type="http://schemas.openxmlformats.org/officeDocument/2006/relationships/image" Target="../media/image118.png"/><Relationship Id="rId27" Type="http://schemas.openxmlformats.org/officeDocument/2006/relationships/image" Target="../media/image123.png"/><Relationship Id="rId30" Type="http://schemas.openxmlformats.org/officeDocument/2006/relationships/image" Target="../media/image126.png"/><Relationship Id="rId8"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914400"/>
          </a:xfrm>
          <a:prstGeom prst="rect">
            <a:avLst/>
          </a:prstGeom>
        </p:spPr>
      </p:pic>
      <p:pic>
        <p:nvPicPr>
          <p:cNvPr id="4" name="Image 2" descr="preencoded.png"/>
          <p:cNvPicPr>
            <a:picLocks noChangeAspect="1"/>
          </p:cNvPicPr>
          <p:nvPr/>
        </p:nvPicPr>
        <p:blipFill>
          <a:blip r:embed="rId5"/>
          <a:stretch>
            <a:fillRect/>
          </a:stretch>
        </p:blipFill>
        <p:spPr>
          <a:xfrm>
            <a:off x="609600" y="3467100"/>
            <a:ext cx="762000" cy="38100"/>
          </a:xfrm>
          <a:prstGeom prst="rect">
            <a:avLst/>
          </a:prstGeom>
        </p:spPr>
      </p:pic>
      <p:pic>
        <p:nvPicPr>
          <p:cNvPr id="5" name="Image 3" descr="preencoded.png"/>
          <p:cNvPicPr>
            <a:picLocks noChangeAspect="1"/>
          </p:cNvPicPr>
          <p:nvPr/>
        </p:nvPicPr>
        <p:blipFill>
          <a:blip r:embed="rId6"/>
          <a:stretch>
            <a:fillRect/>
          </a:stretch>
        </p:blipFill>
        <p:spPr>
          <a:xfrm>
            <a:off x="609600" y="5143500"/>
            <a:ext cx="171450" cy="190500"/>
          </a:xfrm>
          <a:prstGeom prst="rect">
            <a:avLst/>
          </a:prstGeom>
        </p:spPr>
      </p:pic>
      <p:pic>
        <p:nvPicPr>
          <p:cNvPr id="6" name="Image 4" descr="preencoded.png"/>
          <p:cNvPicPr>
            <a:picLocks noChangeAspect="1"/>
          </p:cNvPicPr>
          <p:nvPr/>
        </p:nvPicPr>
        <p:blipFill>
          <a:blip r:embed="rId7"/>
          <a:stretch>
            <a:fillRect/>
          </a:stretch>
        </p:blipFill>
        <p:spPr>
          <a:xfrm>
            <a:off x="609600" y="5486400"/>
            <a:ext cx="171450" cy="190500"/>
          </a:xfrm>
          <a:prstGeom prst="rect">
            <a:avLst/>
          </a:prstGeom>
        </p:spPr>
      </p:pic>
      <p:pic>
        <p:nvPicPr>
          <p:cNvPr id="7" name="Image 5" descr="preencoded.png"/>
          <p:cNvPicPr>
            <a:picLocks noChangeAspect="1"/>
          </p:cNvPicPr>
          <p:nvPr/>
        </p:nvPicPr>
        <p:blipFill>
          <a:blip r:embed="rId8"/>
          <a:stretch>
            <a:fillRect/>
          </a:stretch>
        </p:blipFill>
        <p:spPr>
          <a:xfrm>
            <a:off x="11077575" y="0"/>
            <a:ext cx="1114425" cy="1144488"/>
          </a:xfrm>
          <a:prstGeom prst="rect">
            <a:avLst/>
          </a:prstGeom>
        </p:spPr>
      </p:pic>
      <p:pic>
        <p:nvPicPr>
          <p:cNvPr id="8" name="Image 6" descr="preencoded.png"/>
          <p:cNvPicPr>
            <a:picLocks noChangeAspect="1"/>
          </p:cNvPicPr>
          <p:nvPr/>
        </p:nvPicPr>
        <p:blipFill>
          <a:blip r:embed="rId9"/>
          <a:stretch>
            <a:fillRect/>
          </a:stretch>
        </p:blipFill>
        <p:spPr>
          <a:xfrm>
            <a:off x="6096000" y="0"/>
            <a:ext cx="6096000" cy="6858000"/>
          </a:xfrm>
          <a:prstGeom prst="rect">
            <a:avLst/>
          </a:prstGeom>
        </p:spPr>
      </p:pic>
      <p:pic>
        <p:nvPicPr>
          <p:cNvPr id="9" name="Image 7" descr="preencoded.png"/>
          <p:cNvPicPr>
            <a:picLocks noChangeAspect="1"/>
          </p:cNvPicPr>
          <p:nvPr/>
        </p:nvPicPr>
        <p:blipFill>
          <a:blip r:embed="rId10"/>
          <a:stretch>
            <a:fillRect/>
          </a:stretch>
        </p:blipFill>
        <p:spPr>
          <a:xfrm>
            <a:off x="6096000" y="5334000"/>
            <a:ext cx="6096000" cy="1524000"/>
          </a:xfrm>
          <a:prstGeom prst="rect">
            <a:avLst/>
          </a:prstGeom>
        </p:spPr>
      </p:pic>
      <p:pic>
        <p:nvPicPr>
          <p:cNvPr id="10" name="Image 8" descr="preencoded.png"/>
          <p:cNvPicPr>
            <a:picLocks noChangeAspect="1"/>
          </p:cNvPicPr>
          <p:nvPr/>
        </p:nvPicPr>
        <p:blipFill>
          <a:blip r:embed="rId11"/>
          <a:stretch>
            <a:fillRect/>
          </a:stretch>
        </p:blipFill>
        <p:spPr>
          <a:xfrm>
            <a:off x="0" y="6248400"/>
            <a:ext cx="12192000" cy="609600"/>
          </a:xfrm>
          <a:prstGeom prst="rect">
            <a:avLst/>
          </a:prstGeom>
        </p:spPr>
      </p:pic>
      <p:sp>
        <p:nvSpPr>
          <p:cNvPr id="11" name="Text 0"/>
          <p:cNvSpPr/>
          <p:nvPr/>
        </p:nvSpPr>
        <p:spPr>
          <a:xfrm>
            <a:off x="609600" y="1190625"/>
            <a:ext cx="1330315" cy="152400"/>
          </a:xfrm>
          <a:prstGeom prst="rect">
            <a:avLst/>
          </a:prstGeom>
          <a:noFill/>
          <a:ln/>
        </p:spPr>
        <p:txBody>
          <a:bodyPr wrap="square" lIns="0" tIns="0" rIns="0" bIns="0" rtlCol="0" anchor="t">
            <a:spAutoFit/>
          </a:bodyPr>
          <a:lstStyle/>
          <a:p>
            <a:pPr marL="0" indent="0">
              <a:lnSpc>
                <a:spcPts val="1500"/>
              </a:lnSpc>
              <a:buNone/>
            </a:pPr>
            <a:r>
              <a:rPr lang="en-US" sz="980" b="1" kern="0" spc="42" dirty="0">
                <a:solidFill>
                  <a:srgbClr val="1E40AF"/>
                </a:solidFill>
                <a:latin typeface="ui-sans-serif" pitchFamily="34" charset="0"/>
                <a:ea typeface="ui-sans-serif" pitchFamily="34" charset="-122"/>
                <a:cs typeface="ui-sans-serif" pitchFamily="34" charset="-120"/>
              </a:rPr>
              <a:t>PRESENTATION</a:t>
            </a:r>
            <a:endParaRPr lang="en-US" sz="980" dirty="0"/>
          </a:p>
        </p:txBody>
      </p:sp>
      <p:sp>
        <p:nvSpPr>
          <p:cNvPr id="12" name="Text 1"/>
          <p:cNvSpPr/>
          <p:nvPr/>
        </p:nvSpPr>
        <p:spPr>
          <a:xfrm>
            <a:off x="609600" y="1600200"/>
            <a:ext cx="4925616" cy="1714500"/>
          </a:xfrm>
          <a:prstGeom prst="rect">
            <a:avLst/>
          </a:prstGeom>
          <a:noFill/>
          <a:ln/>
        </p:spPr>
        <p:txBody>
          <a:bodyPr wrap="square" lIns="0" tIns="0" rIns="0" bIns="0" rtlCol="0" anchor="t"/>
          <a:lstStyle/>
          <a:p>
            <a:pPr marL="0" indent="0">
              <a:lnSpc>
                <a:spcPts val="4500"/>
              </a:lnSpc>
              <a:buNone/>
            </a:pPr>
            <a:r>
              <a:rPr lang="en-US" sz="3158" b="1" dirty="0">
                <a:solidFill>
                  <a:srgbClr val="1F2937"/>
                </a:solidFill>
                <a:latin typeface="ui-sans-serif" pitchFamily="34" charset="0"/>
                <a:ea typeface="ui-sans-serif" pitchFamily="34" charset="-122"/>
                <a:cs typeface="ui-sans-serif" pitchFamily="34" charset="-120"/>
              </a:rPr>
              <a:t>Azure-basedCar Sales AnalyticsProject</a:t>
            </a:r>
            <a:endParaRPr lang="en-US" sz="3158" dirty="0"/>
          </a:p>
        </p:txBody>
      </p:sp>
      <p:sp>
        <p:nvSpPr>
          <p:cNvPr id="13" name="Text 2"/>
          <p:cNvSpPr/>
          <p:nvPr/>
        </p:nvSpPr>
        <p:spPr>
          <a:xfrm>
            <a:off x="609600" y="3733800"/>
            <a:ext cx="5486400" cy="609600"/>
          </a:xfrm>
          <a:prstGeom prst="rect">
            <a:avLst/>
          </a:prstGeom>
          <a:noFill/>
          <a:ln/>
        </p:spPr>
        <p:txBody>
          <a:bodyPr wrap="square" lIns="0" tIns="0" rIns="0" bIns="0" rtlCol="0" anchor="t">
            <a:spAutoFit/>
          </a:bodyPr>
          <a:lstStyle/>
          <a:p>
            <a:pPr marL="0" indent="0">
              <a:lnSpc>
                <a:spcPts val="2400"/>
              </a:lnSpc>
              <a:buNone/>
            </a:pPr>
            <a:r>
              <a:rPr lang="en-US" sz="1646" dirty="0">
                <a:solidFill>
                  <a:srgbClr val="374151"/>
                </a:solidFill>
                <a:latin typeface="ui-sans-serif" pitchFamily="34" charset="0"/>
                <a:ea typeface="ui-sans-serif" pitchFamily="34" charset="-122"/>
                <a:cs typeface="ui-sans-serif" pitchFamily="34" charset="-120"/>
              </a:rPr>
              <a:t>Complete Data Pipeline, SQL Analysis &amp; Power BI Dashboard</a:t>
            </a:r>
            <a:endParaRPr lang="en-US" sz="1646" dirty="0"/>
          </a:p>
        </p:txBody>
      </p:sp>
      <p:sp>
        <p:nvSpPr>
          <p:cNvPr id="14" name="Text 3"/>
          <p:cNvSpPr/>
          <p:nvPr/>
        </p:nvSpPr>
        <p:spPr>
          <a:xfrm>
            <a:off x="955923" y="5105400"/>
            <a:ext cx="3054028" cy="266700"/>
          </a:xfrm>
          <a:prstGeom prst="rect">
            <a:avLst/>
          </a:prstGeom>
          <a:noFill/>
          <a:ln/>
        </p:spPr>
        <p:txBody>
          <a:bodyPr wrap="square" lIns="0" tIns="0" rIns="0" bIns="0" rtlCol="0" anchor="t"/>
          <a:lstStyle/>
          <a:p>
            <a:pPr marL="0" indent="0">
              <a:lnSpc>
                <a:spcPts val="2100"/>
              </a:lnSpc>
              <a:buNone/>
            </a:pPr>
            <a:r>
              <a:rPr lang="en-US" sz="1380" b="1" dirty="0">
                <a:solidFill>
                  <a:srgbClr val="374151"/>
                </a:solidFill>
                <a:latin typeface="ui-sans-serif" pitchFamily="34" charset="0"/>
                <a:ea typeface="ui-sans-serif" pitchFamily="34" charset="-122"/>
                <a:cs typeface="ui-sans-serif" pitchFamily="34" charset="-120"/>
              </a:rPr>
              <a:t>Author:</a:t>
            </a:r>
            <a:r>
              <a:rPr lang="en-US" sz="1380" dirty="0">
                <a:solidFill>
                  <a:srgbClr val="374151"/>
                </a:solidFill>
                <a:latin typeface="ui-sans-serif" pitchFamily="34" charset="0"/>
                <a:ea typeface="ui-sans-serif" pitchFamily="34" charset="-122"/>
                <a:cs typeface="ui-sans-serif" pitchFamily="34" charset="-120"/>
              </a:rPr>
              <a:t>Mahdi Makhloufi</a:t>
            </a:r>
            <a:endParaRPr lang="en-US" sz="1380" dirty="0"/>
          </a:p>
        </p:txBody>
      </p:sp>
      <p:sp>
        <p:nvSpPr>
          <p:cNvPr id="15" name="Text 4"/>
          <p:cNvSpPr/>
          <p:nvPr/>
        </p:nvSpPr>
        <p:spPr>
          <a:xfrm>
            <a:off x="955923" y="5448300"/>
            <a:ext cx="3054028" cy="266700"/>
          </a:xfrm>
          <a:prstGeom prst="rect">
            <a:avLst/>
          </a:prstGeom>
          <a:noFill/>
          <a:ln/>
        </p:spPr>
        <p:txBody>
          <a:bodyPr wrap="square" lIns="0" tIns="0" rIns="0" bIns="0" rtlCol="0" anchor="t"/>
          <a:lstStyle/>
          <a:p>
            <a:pPr marL="0" indent="0">
              <a:lnSpc>
                <a:spcPts val="2100"/>
              </a:lnSpc>
              <a:buNone/>
            </a:pPr>
            <a:r>
              <a:rPr lang="en-US" sz="1380" b="1" dirty="0">
                <a:solidFill>
                  <a:srgbClr val="374151"/>
                </a:solidFill>
                <a:latin typeface="ui-sans-serif" pitchFamily="34" charset="0"/>
                <a:ea typeface="ui-sans-serif" pitchFamily="34" charset="-122"/>
                <a:cs typeface="ui-sans-serif" pitchFamily="34" charset="-120"/>
              </a:rPr>
              <a:t>Date:</a:t>
            </a:r>
            <a:r>
              <a:rPr lang="en-US" sz="1380" dirty="0">
                <a:solidFill>
                  <a:srgbClr val="374151"/>
                </a:solidFill>
                <a:latin typeface="ui-sans-serif" pitchFamily="34" charset="0"/>
                <a:ea typeface="ui-sans-serif" pitchFamily="34" charset="-122"/>
                <a:cs typeface="ui-sans-serif" pitchFamily="34" charset="-120"/>
              </a:rPr>
              <a:t>September 2025</a:t>
            </a:r>
            <a:endParaRPr lang="en-US" sz="138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8486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47700"/>
          </a:xfrm>
          <a:prstGeom prst="rect">
            <a:avLst/>
          </a:prstGeom>
        </p:spPr>
      </p:pic>
      <p:pic>
        <p:nvPicPr>
          <p:cNvPr id="4" name="Image 2" descr="preencoded.png"/>
          <p:cNvPicPr>
            <a:picLocks noChangeAspect="1"/>
          </p:cNvPicPr>
          <p:nvPr/>
        </p:nvPicPr>
        <p:blipFill>
          <a:blip r:embed="rId5"/>
          <a:stretch>
            <a:fillRect/>
          </a:stretch>
        </p:blipFill>
        <p:spPr>
          <a:xfrm>
            <a:off x="457200" y="1257300"/>
            <a:ext cx="5543550" cy="1714500"/>
          </a:xfrm>
          <a:prstGeom prst="rect">
            <a:avLst/>
          </a:prstGeom>
        </p:spPr>
      </p:pic>
      <p:pic>
        <p:nvPicPr>
          <p:cNvPr id="5" name="Image 3" descr="preencoded.png"/>
          <p:cNvPicPr>
            <a:picLocks noChangeAspect="1"/>
          </p:cNvPicPr>
          <p:nvPr/>
        </p:nvPicPr>
        <p:blipFill>
          <a:blip r:embed="rId6"/>
          <a:stretch>
            <a:fillRect/>
          </a:stretch>
        </p:blipFill>
        <p:spPr>
          <a:xfrm>
            <a:off x="647700" y="1447800"/>
            <a:ext cx="457200" cy="533400"/>
          </a:xfrm>
          <a:prstGeom prst="rect">
            <a:avLst/>
          </a:prstGeom>
        </p:spPr>
      </p:pic>
      <p:pic>
        <p:nvPicPr>
          <p:cNvPr id="6" name="Image 4" descr="preencoded.png"/>
          <p:cNvPicPr>
            <a:picLocks noChangeAspect="1"/>
          </p:cNvPicPr>
          <p:nvPr/>
        </p:nvPicPr>
        <p:blipFill>
          <a:blip r:embed="rId7"/>
          <a:stretch>
            <a:fillRect/>
          </a:stretch>
        </p:blipFill>
        <p:spPr>
          <a:xfrm>
            <a:off x="762000" y="1562100"/>
            <a:ext cx="228600" cy="304800"/>
          </a:xfrm>
          <a:prstGeom prst="rect">
            <a:avLst/>
          </a:prstGeom>
        </p:spPr>
      </p:pic>
      <p:pic>
        <p:nvPicPr>
          <p:cNvPr id="7" name="Image 5" descr="preencoded.png"/>
          <p:cNvPicPr>
            <a:picLocks noChangeAspect="1"/>
          </p:cNvPicPr>
          <p:nvPr/>
        </p:nvPicPr>
        <p:blipFill>
          <a:blip r:embed="rId5"/>
          <a:stretch>
            <a:fillRect/>
          </a:stretch>
        </p:blipFill>
        <p:spPr>
          <a:xfrm>
            <a:off x="6191250" y="1257300"/>
            <a:ext cx="5543550" cy="1714500"/>
          </a:xfrm>
          <a:prstGeom prst="rect">
            <a:avLst/>
          </a:prstGeom>
        </p:spPr>
      </p:pic>
      <p:pic>
        <p:nvPicPr>
          <p:cNvPr id="8" name="Image 6" descr="preencoded.png"/>
          <p:cNvPicPr>
            <a:picLocks noChangeAspect="1"/>
          </p:cNvPicPr>
          <p:nvPr/>
        </p:nvPicPr>
        <p:blipFill>
          <a:blip r:embed="rId8"/>
          <a:stretch>
            <a:fillRect/>
          </a:stretch>
        </p:blipFill>
        <p:spPr>
          <a:xfrm>
            <a:off x="6381750" y="1447800"/>
            <a:ext cx="371475" cy="533400"/>
          </a:xfrm>
          <a:prstGeom prst="rect">
            <a:avLst/>
          </a:prstGeom>
        </p:spPr>
      </p:pic>
      <p:pic>
        <p:nvPicPr>
          <p:cNvPr id="9" name="Image 7" descr="preencoded.png"/>
          <p:cNvPicPr>
            <a:picLocks noChangeAspect="1"/>
          </p:cNvPicPr>
          <p:nvPr/>
        </p:nvPicPr>
        <p:blipFill>
          <a:blip r:embed="rId9"/>
          <a:stretch>
            <a:fillRect/>
          </a:stretch>
        </p:blipFill>
        <p:spPr>
          <a:xfrm>
            <a:off x="6496050" y="1562100"/>
            <a:ext cx="142875" cy="304800"/>
          </a:xfrm>
          <a:prstGeom prst="rect">
            <a:avLst/>
          </a:prstGeom>
        </p:spPr>
      </p:pic>
      <p:pic>
        <p:nvPicPr>
          <p:cNvPr id="10" name="Image 8" descr="preencoded.png"/>
          <p:cNvPicPr>
            <a:picLocks noChangeAspect="1"/>
          </p:cNvPicPr>
          <p:nvPr/>
        </p:nvPicPr>
        <p:blipFill>
          <a:blip r:embed="rId10"/>
          <a:stretch>
            <a:fillRect/>
          </a:stretch>
        </p:blipFill>
        <p:spPr>
          <a:xfrm>
            <a:off x="457200" y="3162300"/>
            <a:ext cx="5543550" cy="1714500"/>
          </a:xfrm>
          <a:prstGeom prst="rect">
            <a:avLst/>
          </a:prstGeom>
        </p:spPr>
      </p:pic>
      <p:pic>
        <p:nvPicPr>
          <p:cNvPr id="11" name="Image 9" descr="preencoded.png"/>
          <p:cNvPicPr>
            <a:picLocks noChangeAspect="1"/>
          </p:cNvPicPr>
          <p:nvPr/>
        </p:nvPicPr>
        <p:blipFill>
          <a:blip r:embed="rId11"/>
          <a:stretch>
            <a:fillRect/>
          </a:stretch>
        </p:blipFill>
        <p:spPr>
          <a:xfrm>
            <a:off x="647700" y="3352800"/>
            <a:ext cx="457200" cy="533400"/>
          </a:xfrm>
          <a:prstGeom prst="rect">
            <a:avLst/>
          </a:prstGeom>
        </p:spPr>
      </p:pic>
      <p:pic>
        <p:nvPicPr>
          <p:cNvPr id="12" name="Image 10" descr="preencoded.png"/>
          <p:cNvPicPr>
            <a:picLocks noChangeAspect="1"/>
          </p:cNvPicPr>
          <p:nvPr/>
        </p:nvPicPr>
        <p:blipFill>
          <a:blip r:embed="rId12"/>
          <a:stretch>
            <a:fillRect/>
          </a:stretch>
        </p:blipFill>
        <p:spPr>
          <a:xfrm>
            <a:off x="762000" y="3467100"/>
            <a:ext cx="228600" cy="304800"/>
          </a:xfrm>
          <a:prstGeom prst="rect">
            <a:avLst/>
          </a:prstGeom>
        </p:spPr>
      </p:pic>
      <p:pic>
        <p:nvPicPr>
          <p:cNvPr id="13" name="Image 11" descr="preencoded.png"/>
          <p:cNvPicPr>
            <a:picLocks noChangeAspect="1"/>
          </p:cNvPicPr>
          <p:nvPr/>
        </p:nvPicPr>
        <p:blipFill>
          <a:blip r:embed="rId10"/>
          <a:stretch>
            <a:fillRect/>
          </a:stretch>
        </p:blipFill>
        <p:spPr>
          <a:xfrm>
            <a:off x="6191250" y="3162300"/>
            <a:ext cx="5543550" cy="1714500"/>
          </a:xfrm>
          <a:prstGeom prst="rect">
            <a:avLst/>
          </a:prstGeom>
        </p:spPr>
      </p:pic>
      <p:pic>
        <p:nvPicPr>
          <p:cNvPr id="14" name="Image 12" descr="preencoded.png"/>
          <p:cNvPicPr>
            <a:picLocks noChangeAspect="1"/>
          </p:cNvPicPr>
          <p:nvPr/>
        </p:nvPicPr>
        <p:blipFill>
          <a:blip r:embed="rId13"/>
          <a:stretch>
            <a:fillRect/>
          </a:stretch>
        </p:blipFill>
        <p:spPr>
          <a:xfrm>
            <a:off x="6381750" y="3352800"/>
            <a:ext cx="400050" cy="533400"/>
          </a:xfrm>
          <a:prstGeom prst="rect">
            <a:avLst/>
          </a:prstGeom>
        </p:spPr>
      </p:pic>
      <p:pic>
        <p:nvPicPr>
          <p:cNvPr id="15" name="Image 13" descr="preencoded.png"/>
          <p:cNvPicPr>
            <a:picLocks noChangeAspect="1"/>
          </p:cNvPicPr>
          <p:nvPr/>
        </p:nvPicPr>
        <p:blipFill>
          <a:blip r:embed="rId14"/>
          <a:stretch>
            <a:fillRect/>
          </a:stretch>
        </p:blipFill>
        <p:spPr>
          <a:xfrm>
            <a:off x="6496050" y="3467100"/>
            <a:ext cx="171450" cy="304800"/>
          </a:xfrm>
          <a:prstGeom prst="rect">
            <a:avLst/>
          </a:prstGeom>
        </p:spPr>
      </p:pic>
      <p:pic>
        <p:nvPicPr>
          <p:cNvPr id="16" name="Image 14" descr="preencoded.png"/>
          <p:cNvPicPr>
            <a:picLocks noChangeAspect="1"/>
          </p:cNvPicPr>
          <p:nvPr/>
        </p:nvPicPr>
        <p:blipFill>
          <a:blip r:embed="rId15"/>
          <a:stretch>
            <a:fillRect/>
          </a:stretch>
        </p:blipFill>
        <p:spPr>
          <a:xfrm>
            <a:off x="457200" y="5067300"/>
            <a:ext cx="5543550" cy="1485900"/>
          </a:xfrm>
          <a:prstGeom prst="rect">
            <a:avLst/>
          </a:prstGeom>
        </p:spPr>
      </p:pic>
      <p:pic>
        <p:nvPicPr>
          <p:cNvPr id="17" name="Image 15" descr="preencoded.png"/>
          <p:cNvPicPr>
            <a:picLocks noChangeAspect="1"/>
          </p:cNvPicPr>
          <p:nvPr/>
        </p:nvPicPr>
        <p:blipFill>
          <a:blip r:embed="rId16"/>
          <a:stretch>
            <a:fillRect/>
          </a:stretch>
        </p:blipFill>
        <p:spPr>
          <a:xfrm>
            <a:off x="647700" y="5257800"/>
            <a:ext cx="514350" cy="533400"/>
          </a:xfrm>
          <a:prstGeom prst="rect">
            <a:avLst/>
          </a:prstGeom>
        </p:spPr>
      </p:pic>
      <p:pic>
        <p:nvPicPr>
          <p:cNvPr id="18" name="Image 16" descr="preencoded.png"/>
          <p:cNvPicPr>
            <a:picLocks noChangeAspect="1"/>
          </p:cNvPicPr>
          <p:nvPr/>
        </p:nvPicPr>
        <p:blipFill>
          <a:blip r:embed="rId17"/>
          <a:stretch>
            <a:fillRect/>
          </a:stretch>
        </p:blipFill>
        <p:spPr>
          <a:xfrm>
            <a:off x="762000" y="5372100"/>
            <a:ext cx="285750" cy="304800"/>
          </a:xfrm>
          <a:prstGeom prst="rect">
            <a:avLst/>
          </a:prstGeom>
        </p:spPr>
      </p:pic>
      <p:pic>
        <p:nvPicPr>
          <p:cNvPr id="19" name="Image 17" descr="preencoded.png"/>
          <p:cNvPicPr>
            <a:picLocks noChangeAspect="1"/>
          </p:cNvPicPr>
          <p:nvPr/>
        </p:nvPicPr>
        <p:blipFill>
          <a:blip r:embed="rId15"/>
          <a:stretch>
            <a:fillRect/>
          </a:stretch>
        </p:blipFill>
        <p:spPr>
          <a:xfrm>
            <a:off x="6191250" y="5067300"/>
            <a:ext cx="5543550" cy="1485900"/>
          </a:xfrm>
          <a:prstGeom prst="rect">
            <a:avLst/>
          </a:prstGeom>
        </p:spPr>
      </p:pic>
      <p:pic>
        <p:nvPicPr>
          <p:cNvPr id="20" name="Image 18" descr="preencoded.png"/>
          <p:cNvPicPr>
            <a:picLocks noChangeAspect="1"/>
          </p:cNvPicPr>
          <p:nvPr/>
        </p:nvPicPr>
        <p:blipFill>
          <a:blip r:embed="rId18"/>
          <a:stretch>
            <a:fillRect/>
          </a:stretch>
        </p:blipFill>
        <p:spPr>
          <a:xfrm>
            <a:off x="6381750" y="5257800"/>
            <a:ext cx="428625" cy="533400"/>
          </a:xfrm>
          <a:prstGeom prst="rect">
            <a:avLst/>
          </a:prstGeom>
        </p:spPr>
      </p:pic>
      <p:pic>
        <p:nvPicPr>
          <p:cNvPr id="21" name="Image 19" descr="preencoded.png"/>
          <p:cNvPicPr>
            <a:picLocks noChangeAspect="1"/>
          </p:cNvPicPr>
          <p:nvPr/>
        </p:nvPicPr>
        <p:blipFill>
          <a:blip r:embed="rId19"/>
          <a:stretch>
            <a:fillRect/>
          </a:stretch>
        </p:blipFill>
        <p:spPr>
          <a:xfrm>
            <a:off x="6496050" y="5372100"/>
            <a:ext cx="200025" cy="304800"/>
          </a:xfrm>
          <a:prstGeom prst="rect">
            <a:avLst/>
          </a:prstGeom>
        </p:spPr>
      </p:pic>
      <p:pic>
        <p:nvPicPr>
          <p:cNvPr id="22" name="Image 20" descr="preencoded.png"/>
          <p:cNvPicPr>
            <a:picLocks noChangeAspect="1"/>
          </p:cNvPicPr>
          <p:nvPr/>
        </p:nvPicPr>
        <p:blipFill>
          <a:blip r:embed="rId20"/>
          <a:stretch>
            <a:fillRect/>
          </a:stretch>
        </p:blipFill>
        <p:spPr>
          <a:xfrm>
            <a:off x="457200" y="6743700"/>
            <a:ext cx="11277600" cy="533400"/>
          </a:xfrm>
          <a:prstGeom prst="rect">
            <a:avLst/>
          </a:prstGeom>
        </p:spPr>
      </p:pic>
      <p:sp>
        <p:nvSpPr>
          <p:cNvPr id="23" name="Text 0"/>
          <p:cNvSpPr/>
          <p:nvPr/>
        </p:nvSpPr>
        <p:spPr>
          <a:xfrm>
            <a:off x="457200" y="152400"/>
            <a:ext cx="12405360"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Key Business Insights</a:t>
            </a:r>
            <a:endParaRPr lang="en-US" sz="2040" dirty="0"/>
          </a:p>
        </p:txBody>
      </p:sp>
      <p:sp>
        <p:nvSpPr>
          <p:cNvPr id="24" name="Text 1"/>
          <p:cNvSpPr/>
          <p:nvPr/>
        </p:nvSpPr>
        <p:spPr>
          <a:xfrm>
            <a:off x="457200" y="876300"/>
            <a:ext cx="12405360"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374151"/>
                </a:solidFill>
                <a:latin typeface="ui-sans-serif" pitchFamily="34" charset="0"/>
                <a:ea typeface="ui-sans-serif" pitchFamily="34" charset="-122"/>
                <a:cs typeface="ui-sans-serif" pitchFamily="34" charset="-120"/>
              </a:rPr>
              <a:t>The car sales data has revealed several critical insights that can guide business strategy:</a:t>
            </a:r>
            <a:endParaRPr lang="en-US" sz="1120" dirty="0"/>
          </a:p>
        </p:txBody>
      </p:sp>
      <p:sp>
        <p:nvSpPr>
          <p:cNvPr id="25" name="Text 2"/>
          <p:cNvSpPr/>
          <p:nvPr/>
        </p:nvSpPr>
        <p:spPr>
          <a:xfrm>
            <a:off x="1219200" y="1581150"/>
            <a:ext cx="2062267"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F2937"/>
                </a:solidFill>
                <a:latin typeface="ui-sans-serif" pitchFamily="34" charset="0"/>
                <a:ea typeface="ui-sans-serif" pitchFamily="34" charset="-122"/>
                <a:cs typeface="ui-sans-serif" pitchFamily="34" charset="-120"/>
              </a:rPr>
              <a:t>Dominant Models</a:t>
            </a:r>
            <a:endParaRPr lang="en-US" sz="1380" dirty="0"/>
          </a:p>
        </p:txBody>
      </p:sp>
      <p:sp>
        <p:nvSpPr>
          <p:cNvPr id="26" name="Text 3"/>
          <p:cNvSpPr/>
          <p:nvPr/>
        </p:nvSpPr>
        <p:spPr>
          <a:xfrm>
            <a:off x="914400" y="2095500"/>
            <a:ext cx="5385435"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374151"/>
                </a:solidFill>
                <a:latin typeface="ui-sans-serif" pitchFamily="34" charset="0"/>
                <a:ea typeface="ui-sans-serif" pitchFamily="34" charset="-122"/>
                <a:cs typeface="ui-sans-serif" pitchFamily="34" charset="-120"/>
              </a:rPr>
              <a:t>Diamante, Silhouette, and Prizm are high-volume models</a:t>
            </a:r>
            <a:endParaRPr lang="en-US" sz="1120" dirty="0"/>
          </a:p>
        </p:txBody>
      </p:sp>
      <p:sp>
        <p:nvSpPr>
          <p:cNvPr id="27" name="Text 4"/>
          <p:cNvSpPr/>
          <p:nvPr/>
        </p:nvSpPr>
        <p:spPr>
          <a:xfrm>
            <a:off x="914400" y="2324100"/>
            <a:ext cx="5385435"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374151"/>
                </a:solidFill>
                <a:latin typeface="ui-sans-serif" pitchFamily="34" charset="0"/>
                <a:ea typeface="ui-sans-serif" pitchFamily="34" charset="-122"/>
                <a:cs typeface="ui-sans-serif" pitchFamily="34" charset="-120"/>
              </a:rPr>
              <a:t>These affordable models show strong market demand</a:t>
            </a:r>
            <a:endParaRPr lang="en-US" sz="1120" dirty="0"/>
          </a:p>
        </p:txBody>
      </p:sp>
      <p:sp>
        <p:nvSpPr>
          <p:cNvPr id="28" name="Text 5"/>
          <p:cNvSpPr/>
          <p:nvPr/>
        </p:nvSpPr>
        <p:spPr>
          <a:xfrm>
            <a:off x="6867525" y="1581150"/>
            <a:ext cx="2327478"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F2937"/>
                </a:solidFill>
                <a:latin typeface="ui-sans-serif" pitchFamily="34" charset="0"/>
                <a:ea typeface="ui-sans-serif" pitchFamily="34" charset="-122"/>
                <a:cs typeface="ui-sans-serif" pitchFamily="34" charset="-120"/>
              </a:rPr>
              <a:t>Price Segmentation</a:t>
            </a:r>
            <a:endParaRPr lang="en-US" sz="1380" dirty="0"/>
          </a:p>
        </p:txBody>
      </p:sp>
      <p:sp>
        <p:nvSpPr>
          <p:cNvPr id="29" name="Text 6"/>
          <p:cNvSpPr/>
          <p:nvPr/>
        </p:nvSpPr>
        <p:spPr>
          <a:xfrm>
            <a:off x="6648450" y="2095500"/>
            <a:ext cx="4895850" cy="4572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374151"/>
                </a:solidFill>
                <a:latin typeface="ui-sans-serif" pitchFamily="34" charset="0"/>
                <a:ea typeface="ui-sans-serif" pitchFamily="34" charset="-122"/>
                <a:cs typeface="ui-sans-serif" pitchFamily="34" charset="-120"/>
              </a:rPr>
              <a:t>Market divided into Entry-level (&lt;20k), Mid-range (20-35k), Premium (&gt;40k)</a:t>
            </a:r>
            <a:endParaRPr lang="en-US" sz="1120" dirty="0"/>
          </a:p>
        </p:txBody>
      </p:sp>
      <p:sp>
        <p:nvSpPr>
          <p:cNvPr id="30" name="Text 7"/>
          <p:cNvSpPr/>
          <p:nvPr/>
        </p:nvSpPr>
        <p:spPr>
          <a:xfrm>
            <a:off x="6648450" y="2552700"/>
            <a:ext cx="5385435"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374151"/>
                </a:solidFill>
                <a:latin typeface="ui-sans-serif" pitchFamily="34" charset="0"/>
                <a:ea typeface="ui-sans-serif" pitchFamily="34" charset="-122"/>
                <a:cs typeface="ui-sans-serif" pitchFamily="34" charset="-120"/>
              </a:rPr>
              <a:t>Top sellers in mid-range segment (22-29k USD)</a:t>
            </a:r>
            <a:endParaRPr lang="en-US" sz="1120" dirty="0"/>
          </a:p>
        </p:txBody>
      </p:sp>
      <p:sp>
        <p:nvSpPr>
          <p:cNvPr id="31" name="Text 8"/>
          <p:cNvSpPr/>
          <p:nvPr/>
        </p:nvSpPr>
        <p:spPr>
          <a:xfrm>
            <a:off x="1219200" y="3486150"/>
            <a:ext cx="275591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F2937"/>
                </a:solidFill>
                <a:latin typeface="ui-sans-serif" pitchFamily="34" charset="0"/>
                <a:ea typeface="ui-sans-serif" pitchFamily="34" charset="-122"/>
                <a:cs typeface="ui-sans-serif" pitchFamily="34" charset="-120"/>
              </a:rPr>
              <a:t>Body Style Preferences</a:t>
            </a:r>
            <a:endParaRPr lang="en-US" sz="1380" dirty="0"/>
          </a:p>
        </p:txBody>
      </p:sp>
      <p:sp>
        <p:nvSpPr>
          <p:cNvPr id="32" name="Text 9"/>
          <p:cNvSpPr/>
          <p:nvPr/>
        </p:nvSpPr>
        <p:spPr>
          <a:xfrm>
            <a:off x="914400" y="4000500"/>
            <a:ext cx="5385435"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374151"/>
                </a:solidFill>
                <a:latin typeface="ui-sans-serif" pitchFamily="34" charset="0"/>
                <a:ea typeface="ui-sans-serif" pitchFamily="34" charset="-122"/>
                <a:cs typeface="ui-sans-serif" pitchFamily="34" charset="-120"/>
              </a:rPr>
              <a:t>SUVs and Hatchbacks drive sales volume</a:t>
            </a:r>
            <a:endParaRPr lang="en-US" sz="1120" dirty="0"/>
          </a:p>
        </p:txBody>
      </p:sp>
      <p:sp>
        <p:nvSpPr>
          <p:cNvPr id="33" name="Text 10"/>
          <p:cNvSpPr/>
          <p:nvPr/>
        </p:nvSpPr>
        <p:spPr>
          <a:xfrm>
            <a:off x="914400" y="4229100"/>
            <a:ext cx="5385435"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374151"/>
                </a:solidFill>
                <a:latin typeface="ui-sans-serif" pitchFamily="34" charset="0"/>
                <a:ea typeface="ui-sans-serif" pitchFamily="34" charset="-122"/>
                <a:cs typeface="ui-sans-serif" pitchFamily="34" charset="-120"/>
              </a:rPr>
              <a:t>Sedans generate higher revenue (avg 29.8k USD)</a:t>
            </a:r>
            <a:endParaRPr lang="en-US" sz="1120" dirty="0"/>
          </a:p>
        </p:txBody>
      </p:sp>
      <p:sp>
        <p:nvSpPr>
          <p:cNvPr id="34" name="Text 11"/>
          <p:cNvSpPr/>
          <p:nvPr/>
        </p:nvSpPr>
        <p:spPr>
          <a:xfrm>
            <a:off x="6896100" y="3486150"/>
            <a:ext cx="2360548"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F2937"/>
                </a:solidFill>
                <a:latin typeface="ui-sans-serif" pitchFamily="34" charset="0"/>
                <a:ea typeface="ui-sans-serif" pitchFamily="34" charset="-122"/>
                <a:cs typeface="ui-sans-serif" pitchFamily="34" charset="-120"/>
              </a:rPr>
              <a:t>Dealer Performance</a:t>
            </a:r>
            <a:endParaRPr lang="en-US" sz="1380" dirty="0"/>
          </a:p>
        </p:txBody>
      </p:sp>
      <p:sp>
        <p:nvSpPr>
          <p:cNvPr id="35" name="Text 12"/>
          <p:cNvSpPr/>
          <p:nvPr/>
        </p:nvSpPr>
        <p:spPr>
          <a:xfrm>
            <a:off x="6648450" y="4000500"/>
            <a:ext cx="4895850" cy="4572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374151"/>
                </a:solidFill>
                <a:latin typeface="ui-sans-serif" pitchFamily="34" charset="0"/>
                <a:ea typeface="ui-sans-serif" pitchFamily="34" charset="-122"/>
                <a:cs typeface="ui-sans-serif" pitchFamily="34" charset="-120"/>
              </a:rPr>
              <a:t>Top performers: Progressive (13,180), Rabun (13,130), Race (12,530)</a:t>
            </a:r>
            <a:endParaRPr lang="en-US" sz="1120" dirty="0"/>
          </a:p>
        </p:txBody>
      </p:sp>
      <p:sp>
        <p:nvSpPr>
          <p:cNvPr id="36" name="Text 13"/>
          <p:cNvSpPr/>
          <p:nvPr/>
        </p:nvSpPr>
        <p:spPr>
          <a:xfrm>
            <a:off x="6648450" y="4457700"/>
            <a:ext cx="5385435"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374151"/>
                </a:solidFill>
                <a:latin typeface="ui-sans-serif" pitchFamily="34" charset="0"/>
                <a:ea typeface="ui-sans-serif" pitchFamily="34" charset="-122"/>
                <a:cs typeface="ui-sans-serif" pitchFamily="34" charset="-120"/>
              </a:rPr>
              <a:t>Small dealers can command higher prices</a:t>
            </a:r>
            <a:endParaRPr lang="en-US" sz="1120" dirty="0"/>
          </a:p>
        </p:txBody>
      </p:sp>
      <p:sp>
        <p:nvSpPr>
          <p:cNvPr id="37" name="Text 14"/>
          <p:cNvSpPr/>
          <p:nvPr/>
        </p:nvSpPr>
        <p:spPr>
          <a:xfrm>
            <a:off x="1276350" y="5391150"/>
            <a:ext cx="2256755"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F2937"/>
                </a:solidFill>
                <a:latin typeface="ui-sans-serif" pitchFamily="34" charset="0"/>
                <a:ea typeface="ui-sans-serif" pitchFamily="34" charset="-122"/>
                <a:cs typeface="ui-sans-serif" pitchFamily="34" charset="-120"/>
              </a:rPr>
              <a:t>Customer Behavior</a:t>
            </a:r>
            <a:endParaRPr lang="en-US" sz="1380" dirty="0"/>
          </a:p>
        </p:txBody>
      </p:sp>
      <p:sp>
        <p:nvSpPr>
          <p:cNvPr id="38" name="Text 15"/>
          <p:cNvSpPr/>
          <p:nvPr/>
        </p:nvSpPr>
        <p:spPr>
          <a:xfrm>
            <a:off x="914400" y="5905500"/>
            <a:ext cx="5385435"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374151"/>
                </a:solidFill>
                <a:latin typeface="ui-sans-serif" pitchFamily="34" charset="0"/>
                <a:ea typeface="ui-sans-serif" pitchFamily="34" charset="-122"/>
                <a:cs typeface="ui-sans-serif" pitchFamily="34" charset="-120"/>
              </a:rPr>
              <a:t>Gender split: 79% male, 21% female</a:t>
            </a:r>
            <a:endParaRPr lang="en-US" sz="1120" dirty="0"/>
          </a:p>
        </p:txBody>
      </p:sp>
      <p:sp>
        <p:nvSpPr>
          <p:cNvPr id="39" name="Text 16"/>
          <p:cNvSpPr/>
          <p:nvPr/>
        </p:nvSpPr>
        <p:spPr>
          <a:xfrm>
            <a:off x="914400" y="6134100"/>
            <a:ext cx="5385435"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374151"/>
                </a:solidFill>
                <a:latin typeface="ui-sans-serif" pitchFamily="34" charset="0"/>
                <a:ea typeface="ui-sans-serif" pitchFamily="34" charset="-122"/>
                <a:cs typeface="ui-sans-serif" pitchFamily="34" charset="-120"/>
              </a:rPr>
              <a:t>Women pay slightly more (28,277 vs 28,039 USD)</a:t>
            </a:r>
            <a:endParaRPr lang="en-US" sz="1120" dirty="0"/>
          </a:p>
        </p:txBody>
      </p:sp>
      <p:sp>
        <p:nvSpPr>
          <p:cNvPr id="40" name="Text 17"/>
          <p:cNvSpPr/>
          <p:nvPr/>
        </p:nvSpPr>
        <p:spPr>
          <a:xfrm>
            <a:off x="6924675" y="5391150"/>
            <a:ext cx="137419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F2937"/>
                </a:solidFill>
                <a:latin typeface="ui-sans-serif" pitchFamily="34" charset="0"/>
                <a:ea typeface="ui-sans-serif" pitchFamily="34" charset="-122"/>
                <a:cs typeface="ui-sans-serif" pitchFamily="34" charset="-120"/>
              </a:rPr>
              <a:t>Seasonality</a:t>
            </a:r>
            <a:endParaRPr lang="en-US" sz="1380" dirty="0"/>
          </a:p>
        </p:txBody>
      </p:sp>
      <p:sp>
        <p:nvSpPr>
          <p:cNvPr id="41" name="Text 18"/>
          <p:cNvSpPr/>
          <p:nvPr/>
        </p:nvSpPr>
        <p:spPr>
          <a:xfrm>
            <a:off x="6648450" y="5905500"/>
            <a:ext cx="5385435"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374151"/>
                </a:solidFill>
                <a:latin typeface="ui-sans-serif" pitchFamily="34" charset="0"/>
                <a:ea typeface="ui-sans-serif" pitchFamily="34" charset="-122"/>
                <a:cs typeface="ui-sans-serif" pitchFamily="34" charset="-120"/>
              </a:rPr>
              <a:t>Clear seasonal patterns in sales</a:t>
            </a:r>
            <a:endParaRPr lang="en-US" sz="1120" dirty="0"/>
          </a:p>
        </p:txBody>
      </p:sp>
      <p:sp>
        <p:nvSpPr>
          <p:cNvPr id="42" name="Text 19"/>
          <p:cNvSpPr/>
          <p:nvPr/>
        </p:nvSpPr>
        <p:spPr>
          <a:xfrm>
            <a:off x="6648450" y="6134100"/>
            <a:ext cx="5385435"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374151"/>
                </a:solidFill>
                <a:latin typeface="ui-sans-serif" pitchFamily="34" charset="0"/>
                <a:ea typeface="ui-sans-serif" pitchFamily="34" charset="-122"/>
                <a:cs typeface="ui-sans-serif" pitchFamily="34" charset="-120"/>
              </a:rPr>
              <a:t>Year-end (Nov-Dec) shows highest sales</a:t>
            </a:r>
            <a:endParaRPr lang="en-US" sz="1120" dirty="0"/>
          </a:p>
        </p:txBody>
      </p:sp>
      <p:sp>
        <p:nvSpPr>
          <p:cNvPr id="43" name="Text 20"/>
          <p:cNvSpPr/>
          <p:nvPr/>
        </p:nvSpPr>
        <p:spPr>
          <a:xfrm>
            <a:off x="848618" y="6896100"/>
            <a:ext cx="12070080" cy="228600"/>
          </a:xfrm>
          <a:prstGeom prst="rect">
            <a:avLst/>
          </a:prstGeom>
          <a:noFill/>
          <a:ln/>
        </p:spPr>
        <p:txBody>
          <a:bodyPr wrap="square" lIns="0" tIns="0" rIns="0" bIns="0" rtlCol="0" anchor="t"/>
          <a:lstStyle/>
          <a:p>
            <a:pPr marL="0" indent="0">
              <a:lnSpc>
                <a:spcPts val="1800"/>
              </a:lnSpc>
              <a:buNone/>
            </a:pPr>
            <a:r>
              <a:rPr lang="en-US" sz="1120" b="1" dirty="0">
                <a:solidFill>
                  <a:srgbClr val="1E40AF"/>
                </a:solidFill>
                <a:latin typeface="ui-sans-serif" pitchFamily="34" charset="0"/>
                <a:ea typeface="ui-sans-serif" pitchFamily="34" charset="-122"/>
                <a:cs typeface="ui-sans-serif" pitchFamily="34" charset="-120"/>
              </a:rPr>
              <a:t>Impact:</a:t>
            </a:r>
            <a:r>
              <a:rPr lang="en-US" sz="1120" dirty="0">
                <a:solidFill>
                  <a:srgbClr val="1E40AF"/>
                </a:solidFill>
                <a:latin typeface="ui-sans-serif" pitchFamily="34" charset="0"/>
                <a:ea typeface="ui-sans-serif" pitchFamily="34" charset="-122"/>
                <a:cs typeface="ui-sans-serif" pitchFamily="34" charset="-120"/>
              </a:rPr>
              <a:t>These insights can guide inventory management, marketing strategies, and sales approaches to maximize business performance.</a:t>
            </a:r>
            <a:endParaRPr lang="en-US" sz="1120" dirty="0"/>
          </a:p>
        </p:txBody>
      </p:sp>
      <p:sp>
        <p:nvSpPr>
          <p:cNvPr id="44" name="Text 21"/>
          <p:cNvSpPr/>
          <p:nvPr/>
        </p:nvSpPr>
        <p:spPr>
          <a:xfrm>
            <a:off x="457200" y="7581900"/>
            <a:ext cx="2910944"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Azure-based Car Sales Analytics Project</a:t>
            </a:r>
            <a:endParaRPr lang="en-US" sz="98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3152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47700"/>
          </a:xfrm>
          <a:prstGeom prst="rect">
            <a:avLst/>
          </a:prstGeom>
        </p:spPr>
      </p:pic>
      <p:pic>
        <p:nvPicPr>
          <p:cNvPr id="4" name="Image 2" descr="preencoded.png"/>
          <p:cNvPicPr>
            <a:picLocks noChangeAspect="1"/>
          </p:cNvPicPr>
          <p:nvPr/>
        </p:nvPicPr>
        <p:blipFill>
          <a:blip r:embed="rId5"/>
          <a:stretch>
            <a:fillRect/>
          </a:stretch>
        </p:blipFill>
        <p:spPr>
          <a:xfrm>
            <a:off x="457200" y="1371600"/>
            <a:ext cx="571500" cy="38100"/>
          </a:xfrm>
          <a:prstGeom prst="rect">
            <a:avLst/>
          </a:prstGeom>
        </p:spPr>
      </p:pic>
      <p:pic>
        <p:nvPicPr>
          <p:cNvPr id="5" name="Image 3" descr="preencoded.png"/>
          <p:cNvPicPr>
            <a:picLocks noChangeAspect="1"/>
          </p:cNvPicPr>
          <p:nvPr/>
        </p:nvPicPr>
        <p:blipFill>
          <a:blip r:embed="rId6"/>
          <a:stretch>
            <a:fillRect/>
          </a:stretch>
        </p:blipFill>
        <p:spPr>
          <a:xfrm>
            <a:off x="457200" y="2476500"/>
            <a:ext cx="3606701" cy="1447800"/>
          </a:xfrm>
          <a:prstGeom prst="rect">
            <a:avLst/>
          </a:prstGeom>
        </p:spPr>
      </p:pic>
      <p:pic>
        <p:nvPicPr>
          <p:cNvPr id="6" name="Image 4" descr="preencoded.png"/>
          <p:cNvPicPr>
            <a:picLocks noChangeAspect="1"/>
          </p:cNvPicPr>
          <p:nvPr/>
        </p:nvPicPr>
        <p:blipFill>
          <a:blip r:embed="rId7"/>
          <a:stretch>
            <a:fillRect/>
          </a:stretch>
        </p:blipFill>
        <p:spPr>
          <a:xfrm>
            <a:off x="647700" y="2667000"/>
            <a:ext cx="590550" cy="571500"/>
          </a:xfrm>
          <a:prstGeom prst="rect">
            <a:avLst/>
          </a:prstGeom>
        </p:spPr>
      </p:pic>
      <p:pic>
        <p:nvPicPr>
          <p:cNvPr id="7" name="Image 5" descr="preencoded.png"/>
          <p:cNvPicPr>
            <a:picLocks noChangeAspect="1"/>
          </p:cNvPicPr>
          <p:nvPr/>
        </p:nvPicPr>
        <p:blipFill>
          <a:blip r:embed="rId8"/>
          <a:stretch>
            <a:fillRect/>
          </a:stretch>
        </p:blipFill>
        <p:spPr>
          <a:xfrm>
            <a:off x="762000" y="2781300"/>
            <a:ext cx="361950" cy="342900"/>
          </a:xfrm>
          <a:prstGeom prst="rect">
            <a:avLst/>
          </a:prstGeom>
        </p:spPr>
      </p:pic>
      <p:pic>
        <p:nvPicPr>
          <p:cNvPr id="8" name="Image 6" descr="preencoded.png"/>
          <p:cNvPicPr>
            <a:picLocks noChangeAspect="1"/>
          </p:cNvPicPr>
          <p:nvPr/>
        </p:nvPicPr>
        <p:blipFill>
          <a:blip r:embed="rId9"/>
          <a:stretch>
            <a:fillRect/>
          </a:stretch>
        </p:blipFill>
        <p:spPr>
          <a:xfrm>
            <a:off x="4292501" y="2476500"/>
            <a:ext cx="3606850" cy="1447800"/>
          </a:xfrm>
          <a:prstGeom prst="rect">
            <a:avLst/>
          </a:prstGeom>
        </p:spPr>
      </p:pic>
      <p:pic>
        <p:nvPicPr>
          <p:cNvPr id="9" name="Image 7" descr="preencoded.png"/>
          <p:cNvPicPr>
            <a:picLocks noChangeAspect="1"/>
          </p:cNvPicPr>
          <p:nvPr/>
        </p:nvPicPr>
        <p:blipFill>
          <a:blip r:embed="rId10"/>
          <a:stretch>
            <a:fillRect/>
          </a:stretch>
        </p:blipFill>
        <p:spPr>
          <a:xfrm>
            <a:off x="4483001" y="2667000"/>
            <a:ext cx="552450" cy="571500"/>
          </a:xfrm>
          <a:prstGeom prst="rect">
            <a:avLst/>
          </a:prstGeom>
        </p:spPr>
      </p:pic>
      <p:pic>
        <p:nvPicPr>
          <p:cNvPr id="10" name="Image 8" descr="preencoded.png"/>
          <p:cNvPicPr>
            <a:picLocks noChangeAspect="1"/>
          </p:cNvPicPr>
          <p:nvPr/>
        </p:nvPicPr>
        <p:blipFill>
          <a:blip r:embed="rId11"/>
          <a:stretch>
            <a:fillRect/>
          </a:stretch>
        </p:blipFill>
        <p:spPr>
          <a:xfrm>
            <a:off x="4597301" y="2781300"/>
            <a:ext cx="323850" cy="342900"/>
          </a:xfrm>
          <a:prstGeom prst="rect">
            <a:avLst/>
          </a:prstGeom>
        </p:spPr>
      </p:pic>
      <p:pic>
        <p:nvPicPr>
          <p:cNvPr id="11" name="Image 9" descr="preencoded.png"/>
          <p:cNvPicPr>
            <a:picLocks noChangeAspect="1"/>
          </p:cNvPicPr>
          <p:nvPr/>
        </p:nvPicPr>
        <p:blipFill>
          <a:blip r:embed="rId12"/>
          <a:stretch>
            <a:fillRect/>
          </a:stretch>
        </p:blipFill>
        <p:spPr>
          <a:xfrm>
            <a:off x="8127950" y="2476500"/>
            <a:ext cx="3606701" cy="1447800"/>
          </a:xfrm>
          <a:prstGeom prst="rect">
            <a:avLst/>
          </a:prstGeom>
        </p:spPr>
      </p:pic>
      <p:pic>
        <p:nvPicPr>
          <p:cNvPr id="12" name="Image 10" descr="preencoded.png"/>
          <p:cNvPicPr>
            <a:picLocks noChangeAspect="1"/>
          </p:cNvPicPr>
          <p:nvPr/>
        </p:nvPicPr>
        <p:blipFill>
          <a:blip r:embed="rId13"/>
          <a:stretch>
            <a:fillRect/>
          </a:stretch>
        </p:blipFill>
        <p:spPr>
          <a:xfrm>
            <a:off x="8318450" y="2667000"/>
            <a:ext cx="447675" cy="571500"/>
          </a:xfrm>
          <a:prstGeom prst="rect">
            <a:avLst/>
          </a:prstGeom>
        </p:spPr>
      </p:pic>
      <p:pic>
        <p:nvPicPr>
          <p:cNvPr id="13" name="Image 11" descr="preencoded.png"/>
          <p:cNvPicPr>
            <a:picLocks noChangeAspect="1"/>
          </p:cNvPicPr>
          <p:nvPr/>
        </p:nvPicPr>
        <p:blipFill>
          <a:blip r:embed="rId14"/>
          <a:stretch>
            <a:fillRect/>
          </a:stretch>
        </p:blipFill>
        <p:spPr>
          <a:xfrm>
            <a:off x="8432750" y="2781300"/>
            <a:ext cx="219075" cy="342900"/>
          </a:xfrm>
          <a:prstGeom prst="rect">
            <a:avLst/>
          </a:prstGeom>
        </p:spPr>
      </p:pic>
      <p:pic>
        <p:nvPicPr>
          <p:cNvPr id="14" name="Image 12" descr="preencoded.png"/>
          <p:cNvPicPr>
            <a:picLocks noChangeAspect="1"/>
          </p:cNvPicPr>
          <p:nvPr/>
        </p:nvPicPr>
        <p:blipFill>
          <a:blip r:embed="rId6"/>
          <a:stretch>
            <a:fillRect/>
          </a:stretch>
        </p:blipFill>
        <p:spPr>
          <a:xfrm>
            <a:off x="457200" y="4152900"/>
            <a:ext cx="3606701" cy="1447800"/>
          </a:xfrm>
          <a:prstGeom prst="rect">
            <a:avLst/>
          </a:prstGeom>
        </p:spPr>
      </p:pic>
      <p:pic>
        <p:nvPicPr>
          <p:cNvPr id="15" name="Image 13" descr="preencoded.png"/>
          <p:cNvPicPr>
            <a:picLocks noChangeAspect="1"/>
          </p:cNvPicPr>
          <p:nvPr/>
        </p:nvPicPr>
        <p:blipFill>
          <a:blip r:embed="rId15"/>
          <a:stretch>
            <a:fillRect/>
          </a:stretch>
        </p:blipFill>
        <p:spPr>
          <a:xfrm>
            <a:off x="647700" y="4343400"/>
            <a:ext cx="476250" cy="571500"/>
          </a:xfrm>
          <a:prstGeom prst="rect">
            <a:avLst/>
          </a:prstGeom>
        </p:spPr>
      </p:pic>
      <p:pic>
        <p:nvPicPr>
          <p:cNvPr id="16" name="Image 14" descr="preencoded.png"/>
          <p:cNvPicPr>
            <a:picLocks noChangeAspect="1"/>
          </p:cNvPicPr>
          <p:nvPr/>
        </p:nvPicPr>
        <p:blipFill>
          <a:blip r:embed="rId16"/>
          <a:stretch>
            <a:fillRect/>
          </a:stretch>
        </p:blipFill>
        <p:spPr>
          <a:xfrm>
            <a:off x="762000" y="4457700"/>
            <a:ext cx="247650" cy="342900"/>
          </a:xfrm>
          <a:prstGeom prst="rect">
            <a:avLst/>
          </a:prstGeom>
        </p:spPr>
      </p:pic>
      <p:pic>
        <p:nvPicPr>
          <p:cNvPr id="17" name="Image 15" descr="preencoded.png"/>
          <p:cNvPicPr>
            <a:picLocks noChangeAspect="1"/>
          </p:cNvPicPr>
          <p:nvPr/>
        </p:nvPicPr>
        <p:blipFill>
          <a:blip r:embed="rId9"/>
          <a:stretch>
            <a:fillRect/>
          </a:stretch>
        </p:blipFill>
        <p:spPr>
          <a:xfrm>
            <a:off x="4292501" y="4152900"/>
            <a:ext cx="3606850" cy="1447800"/>
          </a:xfrm>
          <a:prstGeom prst="rect">
            <a:avLst/>
          </a:prstGeom>
        </p:spPr>
      </p:pic>
      <p:pic>
        <p:nvPicPr>
          <p:cNvPr id="18" name="Image 16" descr="preencoded.png"/>
          <p:cNvPicPr>
            <a:picLocks noChangeAspect="1"/>
          </p:cNvPicPr>
          <p:nvPr/>
        </p:nvPicPr>
        <p:blipFill>
          <a:blip r:embed="rId17"/>
          <a:stretch>
            <a:fillRect/>
          </a:stretch>
        </p:blipFill>
        <p:spPr>
          <a:xfrm>
            <a:off x="4483001" y="4343400"/>
            <a:ext cx="514350" cy="571500"/>
          </a:xfrm>
          <a:prstGeom prst="rect">
            <a:avLst/>
          </a:prstGeom>
        </p:spPr>
      </p:pic>
      <p:pic>
        <p:nvPicPr>
          <p:cNvPr id="19" name="Image 17" descr="preencoded.png"/>
          <p:cNvPicPr>
            <a:picLocks noChangeAspect="1"/>
          </p:cNvPicPr>
          <p:nvPr/>
        </p:nvPicPr>
        <p:blipFill>
          <a:blip r:embed="rId18"/>
          <a:stretch>
            <a:fillRect/>
          </a:stretch>
        </p:blipFill>
        <p:spPr>
          <a:xfrm>
            <a:off x="4597301" y="4457700"/>
            <a:ext cx="285750" cy="342900"/>
          </a:xfrm>
          <a:prstGeom prst="rect">
            <a:avLst/>
          </a:prstGeom>
        </p:spPr>
      </p:pic>
      <p:pic>
        <p:nvPicPr>
          <p:cNvPr id="20" name="Image 18" descr="preencoded.png"/>
          <p:cNvPicPr>
            <a:picLocks noChangeAspect="1"/>
          </p:cNvPicPr>
          <p:nvPr/>
        </p:nvPicPr>
        <p:blipFill>
          <a:blip r:embed="rId12"/>
          <a:stretch>
            <a:fillRect/>
          </a:stretch>
        </p:blipFill>
        <p:spPr>
          <a:xfrm>
            <a:off x="8127950" y="4152900"/>
            <a:ext cx="3606701" cy="1447800"/>
          </a:xfrm>
          <a:prstGeom prst="rect">
            <a:avLst/>
          </a:prstGeom>
        </p:spPr>
      </p:pic>
      <p:pic>
        <p:nvPicPr>
          <p:cNvPr id="21" name="Image 19" descr="preencoded.png"/>
          <p:cNvPicPr>
            <a:picLocks noChangeAspect="1"/>
          </p:cNvPicPr>
          <p:nvPr/>
        </p:nvPicPr>
        <p:blipFill>
          <a:blip r:embed="rId19"/>
          <a:stretch>
            <a:fillRect/>
          </a:stretch>
        </p:blipFill>
        <p:spPr>
          <a:xfrm>
            <a:off x="8318450" y="4343400"/>
            <a:ext cx="552450" cy="571500"/>
          </a:xfrm>
          <a:prstGeom prst="rect">
            <a:avLst/>
          </a:prstGeom>
        </p:spPr>
      </p:pic>
      <p:pic>
        <p:nvPicPr>
          <p:cNvPr id="22" name="Image 20" descr="preencoded.png"/>
          <p:cNvPicPr>
            <a:picLocks noChangeAspect="1"/>
          </p:cNvPicPr>
          <p:nvPr/>
        </p:nvPicPr>
        <p:blipFill>
          <a:blip r:embed="rId20"/>
          <a:stretch>
            <a:fillRect/>
          </a:stretch>
        </p:blipFill>
        <p:spPr>
          <a:xfrm>
            <a:off x="8432750" y="4457700"/>
            <a:ext cx="323850" cy="342900"/>
          </a:xfrm>
          <a:prstGeom prst="rect">
            <a:avLst/>
          </a:prstGeom>
        </p:spPr>
      </p:pic>
      <p:pic>
        <p:nvPicPr>
          <p:cNvPr id="23" name="Image 21" descr="preencoded.png"/>
          <p:cNvPicPr>
            <a:picLocks noChangeAspect="1"/>
          </p:cNvPicPr>
          <p:nvPr/>
        </p:nvPicPr>
        <p:blipFill>
          <a:blip r:embed="rId21"/>
          <a:stretch>
            <a:fillRect/>
          </a:stretch>
        </p:blipFill>
        <p:spPr>
          <a:xfrm>
            <a:off x="457200" y="5905500"/>
            <a:ext cx="11277600" cy="762000"/>
          </a:xfrm>
          <a:prstGeom prst="rect">
            <a:avLst/>
          </a:prstGeom>
        </p:spPr>
      </p:pic>
      <p:pic>
        <p:nvPicPr>
          <p:cNvPr id="24" name="Image 22" descr="preencoded.png"/>
          <p:cNvPicPr>
            <a:picLocks noChangeAspect="1"/>
          </p:cNvPicPr>
          <p:nvPr/>
        </p:nvPicPr>
        <p:blipFill>
          <a:blip r:embed="rId22"/>
          <a:stretch>
            <a:fillRect/>
          </a:stretch>
        </p:blipFill>
        <p:spPr>
          <a:xfrm>
            <a:off x="609600" y="6086475"/>
            <a:ext cx="190500" cy="152400"/>
          </a:xfrm>
          <a:prstGeom prst="rect">
            <a:avLst/>
          </a:prstGeom>
        </p:spPr>
      </p:pic>
      <p:sp>
        <p:nvSpPr>
          <p:cNvPr id="25" name="Text 0"/>
          <p:cNvSpPr/>
          <p:nvPr/>
        </p:nvSpPr>
        <p:spPr>
          <a:xfrm>
            <a:off x="457200" y="152400"/>
            <a:ext cx="12405360"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Tools &amp; Technologies</a:t>
            </a:r>
            <a:endParaRPr lang="en-US" sz="2040" dirty="0"/>
          </a:p>
        </p:txBody>
      </p:sp>
      <p:sp>
        <p:nvSpPr>
          <p:cNvPr id="26" name="Text 1"/>
          <p:cNvSpPr/>
          <p:nvPr/>
        </p:nvSpPr>
        <p:spPr>
          <a:xfrm>
            <a:off x="457200" y="952500"/>
            <a:ext cx="12405360"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1F2937"/>
                </a:solidFill>
                <a:latin typeface="ui-sans-serif" pitchFamily="34" charset="0"/>
                <a:ea typeface="ui-sans-serif" pitchFamily="34" charset="-122"/>
                <a:cs typeface="ui-sans-serif" pitchFamily="34" charset="-120"/>
              </a:rPr>
              <a:t>Azure Technology Stack</a:t>
            </a:r>
            <a:endParaRPr lang="en-US" sz="1646" dirty="0"/>
          </a:p>
        </p:txBody>
      </p:sp>
      <p:sp>
        <p:nvSpPr>
          <p:cNvPr id="27" name="Text 2"/>
          <p:cNvSpPr/>
          <p:nvPr/>
        </p:nvSpPr>
        <p:spPr>
          <a:xfrm>
            <a:off x="457200" y="1562100"/>
            <a:ext cx="8534400" cy="533400"/>
          </a:xfrm>
          <a:prstGeom prst="rect">
            <a:avLst/>
          </a:prstGeom>
          <a:noFill/>
          <a:ln/>
        </p:spPr>
        <p:txBody>
          <a:bodyPr wrap="square" lIns="0" tIns="0" rIns="0" bIns="0" rtlCol="0" anchor="t">
            <a:spAutoFit/>
          </a:bodyPr>
          <a:lstStyle/>
          <a:p>
            <a:pPr marL="0" indent="0">
              <a:lnSpc>
                <a:spcPts val="2100"/>
              </a:lnSpc>
              <a:buNone/>
            </a:pPr>
            <a:r>
              <a:rPr lang="en-US" sz="1260" dirty="0">
                <a:solidFill>
                  <a:srgbClr val="374151"/>
                </a:solidFill>
                <a:latin typeface="ui-sans-serif" pitchFamily="34" charset="0"/>
                <a:ea typeface="ui-sans-serif" pitchFamily="34" charset="-122"/>
                <a:cs typeface="ui-sans-serif" pitchFamily="34" charset="-120"/>
              </a:rPr>
              <a:t>The Azure-based Car Sales Analytics Project leveraged a robust stack of Microsoft Azure services and related technologies to build a comprehensive data pipeline and analytics solution.</a:t>
            </a:r>
            <a:endParaRPr lang="en-US" sz="1260" dirty="0"/>
          </a:p>
        </p:txBody>
      </p:sp>
      <p:sp>
        <p:nvSpPr>
          <p:cNvPr id="28" name="Text 3"/>
          <p:cNvSpPr/>
          <p:nvPr/>
        </p:nvSpPr>
        <p:spPr>
          <a:xfrm>
            <a:off x="1390650" y="2667000"/>
            <a:ext cx="2731026" cy="266700"/>
          </a:xfrm>
          <a:prstGeom prst="rect">
            <a:avLst/>
          </a:prstGeom>
          <a:noFill/>
          <a:ln/>
        </p:spPr>
        <p:txBody>
          <a:bodyPr wrap="square" lIns="0" tIns="0" rIns="0" bIns="0" rtlCol="0" anchor="t">
            <a:spAutoFit/>
          </a:bodyPr>
          <a:lstStyle/>
          <a:p>
            <a:pPr marL="0" indent="0">
              <a:lnSpc>
                <a:spcPts val="2100"/>
              </a:lnSpc>
              <a:buNone/>
            </a:pPr>
            <a:r>
              <a:rPr lang="en-US" sz="1260" b="1" dirty="0">
                <a:solidFill>
                  <a:srgbClr val="1F2937"/>
                </a:solidFill>
                <a:latin typeface="ui-sans-serif" pitchFamily="34" charset="0"/>
                <a:ea typeface="ui-sans-serif" pitchFamily="34" charset="-122"/>
                <a:cs typeface="ui-sans-serif" pitchFamily="34" charset="-120"/>
              </a:rPr>
              <a:t>Azure Blob Storage</a:t>
            </a:r>
            <a:endParaRPr lang="en-US" sz="1260" dirty="0"/>
          </a:p>
        </p:txBody>
      </p:sp>
      <p:sp>
        <p:nvSpPr>
          <p:cNvPr id="29" name="Text 4"/>
          <p:cNvSpPr/>
          <p:nvPr/>
        </p:nvSpPr>
        <p:spPr>
          <a:xfrm>
            <a:off x="1390650" y="2971800"/>
            <a:ext cx="2482751" cy="571500"/>
          </a:xfrm>
          <a:prstGeom prst="rect">
            <a:avLst/>
          </a:prstGeom>
          <a:noFill/>
          <a:ln/>
        </p:spPr>
        <p:txBody>
          <a:bodyPr wrap="square" lIns="0" tIns="0" rIns="0" bIns="0" rtlCol="0" anchor="t">
            <a:spAutoFit/>
          </a:bodyPr>
          <a:lstStyle/>
          <a:p>
            <a:pPr marL="0" indent="0">
              <a:lnSpc>
                <a:spcPts val="1500"/>
              </a:lnSpc>
              <a:buNone/>
            </a:pPr>
            <a:r>
              <a:rPr lang="en-US" sz="980" dirty="0">
                <a:solidFill>
                  <a:srgbClr val="4B5563"/>
                </a:solidFill>
                <a:latin typeface="ui-sans-serif" pitchFamily="34" charset="0"/>
                <a:ea typeface="ui-sans-serif" pitchFamily="34" charset="-122"/>
                <a:cs typeface="ui-sans-serif" pitchFamily="34" charset="-120"/>
              </a:rPr>
              <a:t>Used for hosting raw CSV data, serving as the initial entry point for the analytics pipeline.</a:t>
            </a:r>
            <a:endParaRPr lang="en-US" sz="980" dirty="0"/>
          </a:p>
        </p:txBody>
      </p:sp>
      <p:sp>
        <p:nvSpPr>
          <p:cNvPr id="30" name="Text 5"/>
          <p:cNvSpPr/>
          <p:nvPr/>
        </p:nvSpPr>
        <p:spPr>
          <a:xfrm>
            <a:off x="5187851" y="2667000"/>
            <a:ext cx="2773100" cy="266700"/>
          </a:xfrm>
          <a:prstGeom prst="rect">
            <a:avLst/>
          </a:prstGeom>
          <a:noFill/>
          <a:ln/>
        </p:spPr>
        <p:txBody>
          <a:bodyPr wrap="square" lIns="0" tIns="0" rIns="0" bIns="0" rtlCol="0" anchor="t">
            <a:spAutoFit/>
          </a:bodyPr>
          <a:lstStyle/>
          <a:p>
            <a:pPr marL="0" indent="0">
              <a:lnSpc>
                <a:spcPts val="2100"/>
              </a:lnSpc>
              <a:buNone/>
            </a:pPr>
            <a:r>
              <a:rPr lang="en-US" sz="1260" b="1" dirty="0">
                <a:solidFill>
                  <a:srgbClr val="1F2937"/>
                </a:solidFill>
                <a:latin typeface="ui-sans-serif" pitchFamily="34" charset="0"/>
                <a:ea typeface="ui-sans-serif" pitchFamily="34" charset="-122"/>
                <a:cs typeface="ui-sans-serif" pitchFamily="34" charset="-120"/>
              </a:rPr>
              <a:t>Azure Data Factory</a:t>
            </a:r>
            <a:endParaRPr lang="en-US" sz="1260" dirty="0"/>
          </a:p>
        </p:txBody>
      </p:sp>
      <p:sp>
        <p:nvSpPr>
          <p:cNvPr id="31" name="Text 6"/>
          <p:cNvSpPr/>
          <p:nvPr/>
        </p:nvSpPr>
        <p:spPr>
          <a:xfrm>
            <a:off x="5187851" y="2971800"/>
            <a:ext cx="2521000" cy="762000"/>
          </a:xfrm>
          <a:prstGeom prst="rect">
            <a:avLst/>
          </a:prstGeom>
          <a:noFill/>
          <a:ln/>
        </p:spPr>
        <p:txBody>
          <a:bodyPr wrap="square" lIns="0" tIns="0" rIns="0" bIns="0" rtlCol="0" anchor="t">
            <a:spAutoFit/>
          </a:bodyPr>
          <a:lstStyle/>
          <a:p>
            <a:pPr marL="0" indent="0">
              <a:lnSpc>
                <a:spcPts val="1500"/>
              </a:lnSpc>
              <a:buNone/>
            </a:pPr>
            <a:r>
              <a:rPr lang="en-US" sz="980" dirty="0">
                <a:solidFill>
                  <a:srgbClr val="4B5563"/>
                </a:solidFill>
                <a:latin typeface="ui-sans-serif" pitchFamily="34" charset="0"/>
                <a:ea typeface="ui-sans-serif" pitchFamily="34" charset="-122"/>
                <a:cs typeface="ui-sans-serif" pitchFamily="34" charset="-120"/>
              </a:rPr>
              <a:t>Employed for low-code ETL processes, automating the data integration tasks for efficient data processing.</a:t>
            </a:r>
            <a:endParaRPr lang="en-US" sz="980" dirty="0"/>
          </a:p>
        </p:txBody>
      </p:sp>
      <p:sp>
        <p:nvSpPr>
          <p:cNvPr id="32" name="Text 7"/>
          <p:cNvSpPr/>
          <p:nvPr/>
        </p:nvSpPr>
        <p:spPr>
          <a:xfrm>
            <a:off x="8918525" y="2667000"/>
            <a:ext cx="2888188" cy="266700"/>
          </a:xfrm>
          <a:prstGeom prst="rect">
            <a:avLst/>
          </a:prstGeom>
          <a:noFill/>
          <a:ln/>
        </p:spPr>
        <p:txBody>
          <a:bodyPr wrap="square" lIns="0" tIns="0" rIns="0" bIns="0" rtlCol="0" anchor="t">
            <a:spAutoFit/>
          </a:bodyPr>
          <a:lstStyle/>
          <a:p>
            <a:pPr marL="0" indent="0">
              <a:lnSpc>
                <a:spcPts val="2100"/>
              </a:lnSpc>
              <a:buNone/>
            </a:pPr>
            <a:r>
              <a:rPr lang="en-US" sz="1260" b="1" dirty="0">
                <a:solidFill>
                  <a:srgbClr val="1F2937"/>
                </a:solidFill>
                <a:latin typeface="ui-sans-serif" pitchFamily="34" charset="0"/>
                <a:ea typeface="ui-sans-serif" pitchFamily="34" charset="-122"/>
                <a:cs typeface="ui-sans-serif" pitchFamily="34" charset="-120"/>
              </a:rPr>
              <a:t>Azure Databricks</a:t>
            </a:r>
            <a:endParaRPr lang="en-US" sz="1260" dirty="0"/>
          </a:p>
        </p:txBody>
      </p:sp>
      <p:sp>
        <p:nvSpPr>
          <p:cNvPr id="33" name="Text 8"/>
          <p:cNvSpPr/>
          <p:nvPr/>
        </p:nvSpPr>
        <p:spPr>
          <a:xfrm>
            <a:off x="8918525" y="2971800"/>
            <a:ext cx="2625626" cy="571500"/>
          </a:xfrm>
          <a:prstGeom prst="rect">
            <a:avLst/>
          </a:prstGeom>
          <a:noFill/>
          <a:ln/>
        </p:spPr>
        <p:txBody>
          <a:bodyPr wrap="square" lIns="0" tIns="0" rIns="0" bIns="0" rtlCol="0" anchor="t">
            <a:spAutoFit/>
          </a:bodyPr>
          <a:lstStyle/>
          <a:p>
            <a:pPr marL="0" indent="0">
              <a:lnSpc>
                <a:spcPts val="1500"/>
              </a:lnSpc>
              <a:buNone/>
            </a:pPr>
            <a:r>
              <a:rPr lang="en-US" sz="980" dirty="0">
                <a:solidFill>
                  <a:srgbClr val="4B5563"/>
                </a:solidFill>
                <a:latin typeface="ui-sans-serif" pitchFamily="34" charset="0"/>
                <a:ea typeface="ui-sans-serif" pitchFamily="34" charset="-122"/>
                <a:cs typeface="ui-sans-serif" pitchFamily="34" charset="-120"/>
              </a:rPr>
              <a:t>Utilized for advanced transformations with Spark, handling complex data processing tasks.</a:t>
            </a:r>
            <a:endParaRPr lang="en-US" sz="980" dirty="0"/>
          </a:p>
        </p:txBody>
      </p:sp>
      <p:sp>
        <p:nvSpPr>
          <p:cNvPr id="34" name="Text 9"/>
          <p:cNvSpPr/>
          <p:nvPr/>
        </p:nvSpPr>
        <p:spPr>
          <a:xfrm>
            <a:off x="1276350" y="4343400"/>
            <a:ext cx="2856756" cy="266700"/>
          </a:xfrm>
          <a:prstGeom prst="rect">
            <a:avLst/>
          </a:prstGeom>
          <a:noFill/>
          <a:ln/>
        </p:spPr>
        <p:txBody>
          <a:bodyPr wrap="square" lIns="0" tIns="0" rIns="0" bIns="0" rtlCol="0" anchor="t">
            <a:spAutoFit/>
          </a:bodyPr>
          <a:lstStyle/>
          <a:p>
            <a:pPr marL="0" indent="0">
              <a:lnSpc>
                <a:spcPts val="2100"/>
              </a:lnSpc>
              <a:buNone/>
            </a:pPr>
            <a:r>
              <a:rPr lang="en-US" sz="1260" b="1" dirty="0">
                <a:solidFill>
                  <a:srgbClr val="1F2937"/>
                </a:solidFill>
                <a:latin typeface="ui-sans-serif" pitchFamily="34" charset="0"/>
                <a:ea typeface="ui-sans-serif" pitchFamily="34" charset="-122"/>
                <a:cs typeface="ui-sans-serif" pitchFamily="34" charset="-120"/>
              </a:rPr>
              <a:t>Azure SQL Database</a:t>
            </a:r>
            <a:endParaRPr lang="en-US" sz="1260" dirty="0"/>
          </a:p>
        </p:txBody>
      </p:sp>
      <p:sp>
        <p:nvSpPr>
          <p:cNvPr id="35" name="Text 10"/>
          <p:cNvSpPr/>
          <p:nvPr/>
        </p:nvSpPr>
        <p:spPr>
          <a:xfrm>
            <a:off x="1276350" y="4648200"/>
            <a:ext cx="2597051" cy="762000"/>
          </a:xfrm>
          <a:prstGeom prst="rect">
            <a:avLst/>
          </a:prstGeom>
          <a:noFill/>
          <a:ln/>
        </p:spPr>
        <p:txBody>
          <a:bodyPr wrap="square" lIns="0" tIns="0" rIns="0" bIns="0" rtlCol="0" anchor="t">
            <a:spAutoFit/>
          </a:bodyPr>
          <a:lstStyle/>
          <a:p>
            <a:pPr marL="0" indent="0">
              <a:lnSpc>
                <a:spcPts val="1500"/>
              </a:lnSpc>
              <a:buNone/>
            </a:pPr>
            <a:r>
              <a:rPr lang="en-US" sz="980" dirty="0">
                <a:solidFill>
                  <a:srgbClr val="4B5563"/>
                </a:solidFill>
                <a:latin typeface="ui-sans-serif" pitchFamily="34" charset="0"/>
                <a:ea typeface="ui-sans-serif" pitchFamily="34" charset="-122"/>
                <a:cs typeface="ui-sans-serif" pitchFamily="34" charset="-120"/>
              </a:rPr>
              <a:t>Served as the centralized repository for querying structured data, providing persistent storage for processed data.</a:t>
            </a:r>
            <a:endParaRPr lang="en-US" sz="980" dirty="0"/>
          </a:p>
        </p:txBody>
      </p:sp>
      <p:sp>
        <p:nvSpPr>
          <p:cNvPr id="36" name="Text 11"/>
          <p:cNvSpPr/>
          <p:nvPr/>
        </p:nvSpPr>
        <p:spPr>
          <a:xfrm>
            <a:off x="5149751" y="4343400"/>
            <a:ext cx="2815010" cy="266700"/>
          </a:xfrm>
          <a:prstGeom prst="rect">
            <a:avLst/>
          </a:prstGeom>
          <a:noFill/>
          <a:ln/>
        </p:spPr>
        <p:txBody>
          <a:bodyPr wrap="square" lIns="0" tIns="0" rIns="0" bIns="0" rtlCol="0" anchor="t">
            <a:spAutoFit/>
          </a:bodyPr>
          <a:lstStyle/>
          <a:p>
            <a:pPr marL="0" indent="0">
              <a:lnSpc>
                <a:spcPts val="2100"/>
              </a:lnSpc>
              <a:buNone/>
            </a:pPr>
            <a:r>
              <a:rPr lang="en-US" sz="1260" b="1" dirty="0">
                <a:solidFill>
                  <a:srgbClr val="1F2937"/>
                </a:solidFill>
                <a:latin typeface="ui-sans-serif" pitchFamily="34" charset="0"/>
                <a:ea typeface="ui-sans-serif" pitchFamily="34" charset="-122"/>
                <a:cs typeface="ui-sans-serif" pitchFamily="34" charset="-120"/>
              </a:rPr>
              <a:t>Azure Data Studio</a:t>
            </a:r>
            <a:endParaRPr lang="en-US" sz="1260" dirty="0"/>
          </a:p>
        </p:txBody>
      </p:sp>
      <p:sp>
        <p:nvSpPr>
          <p:cNvPr id="37" name="Text 12"/>
          <p:cNvSpPr/>
          <p:nvPr/>
        </p:nvSpPr>
        <p:spPr>
          <a:xfrm>
            <a:off x="5149751" y="4648200"/>
            <a:ext cx="2559100" cy="571500"/>
          </a:xfrm>
          <a:prstGeom prst="rect">
            <a:avLst/>
          </a:prstGeom>
          <a:noFill/>
          <a:ln/>
        </p:spPr>
        <p:txBody>
          <a:bodyPr wrap="square" lIns="0" tIns="0" rIns="0" bIns="0" rtlCol="0" anchor="t">
            <a:spAutoFit/>
          </a:bodyPr>
          <a:lstStyle/>
          <a:p>
            <a:pPr marL="0" indent="0">
              <a:lnSpc>
                <a:spcPts val="1500"/>
              </a:lnSpc>
              <a:buNone/>
            </a:pPr>
            <a:r>
              <a:rPr lang="en-US" sz="980" dirty="0">
                <a:solidFill>
                  <a:srgbClr val="4B5563"/>
                </a:solidFill>
                <a:latin typeface="ui-sans-serif" pitchFamily="34" charset="0"/>
                <a:ea typeface="ui-sans-serif" pitchFamily="34" charset="-122"/>
                <a:cs typeface="ui-sans-serif" pitchFamily="34" charset="-120"/>
              </a:rPr>
              <a:t>Provided the environment for SQL analytics, enabling complex queries and insights extraction from the data.</a:t>
            </a:r>
            <a:endParaRPr lang="en-US" sz="980" dirty="0"/>
          </a:p>
        </p:txBody>
      </p:sp>
      <p:sp>
        <p:nvSpPr>
          <p:cNvPr id="38" name="Text 13"/>
          <p:cNvSpPr/>
          <p:nvPr/>
        </p:nvSpPr>
        <p:spPr>
          <a:xfrm>
            <a:off x="9023300" y="4343400"/>
            <a:ext cx="2772936" cy="266700"/>
          </a:xfrm>
          <a:prstGeom prst="rect">
            <a:avLst/>
          </a:prstGeom>
          <a:noFill/>
          <a:ln/>
        </p:spPr>
        <p:txBody>
          <a:bodyPr wrap="square" lIns="0" tIns="0" rIns="0" bIns="0" rtlCol="0" anchor="t">
            <a:spAutoFit/>
          </a:bodyPr>
          <a:lstStyle/>
          <a:p>
            <a:pPr marL="0" indent="0">
              <a:lnSpc>
                <a:spcPts val="2100"/>
              </a:lnSpc>
              <a:buNone/>
            </a:pPr>
            <a:r>
              <a:rPr lang="en-US" sz="1260" b="1" dirty="0">
                <a:solidFill>
                  <a:srgbClr val="1F2937"/>
                </a:solidFill>
                <a:latin typeface="ui-sans-serif" pitchFamily="34" charset="0"/>
                <a:ea typeface="ui-sans-serif" pitchFamily="34" charset="-122"/>
                <a:cs typeface="ui-sans-serif" pitchFamily="34" charset="-120"/>
              </a:rPr>
              <a:t>Power BI</a:t>
            </a:r>
            <a:endParaRPr lang="en-US" sz="1260" dirty="0"/>
          </a:p>
        </p:txBody>
      </p:sp>
      <p:sp>
        <p:nvSpPr>
          <p:cNvPr id="39" name="Text 14"/>
          <p:cNvSpPr/>
          <p:nvPr/>
        </p:nvSpPr>
        <p:spPr>
          <a:xfrm>
            <a:off x="9023300" y="4648200"/>
            <a:ext cx="2520851" cy="762000"/>
          </a:xfrm>
          <a:prstGeom prst="rect">
            <a:avLst/>
          </a:prstGeom>
          <a:noFill/>
          <a:ln/>
        </p:spPr>
        <p:txBody>
          <a:bodyPr wrap="square" lIns="0" tIns="0" rIns="0" bIns="0" rtlCol="0" anchor="t">
            <a:spAutoFit/>
          </a:bodyPr>
          <a:lstStyle/>
          <a:p>
            <a:pPr marL="0" indent="0">
              <a:lnSpc>
                <a:spcPts val="1500"/>
              </a:lnSpc>
              <a:buNone/>
            </a:pPr>
            <a:r>
              <a:rPr lang="en-US" sz="980" dirty="0">
                <a:solidFill>
                  <a:srgbClr val="4B5563"/>
                </a:solidFill>
                <a:latin typeface="ui-sans-serif" pitchFamily="34" charset="0"/>
                <a:ea typeface="ui-sans-serif" pitchFamily="34" charset="-122"/>
                <a:cs typeface="ui-sans-serif" pitchFamily="34" charset="-120"/>
              </a:rPr>
              <a:t>Enabled the creation of interactive dashboards for visualization, transforming data into actionable business insights.</a:t>
            </a:r>
            <a:endParaRPr lang="en-US" sz="980" dirty="0"/>
          </a:p>
        </p:txBody>
      </p:sp>
      <p:sp>
        <p:nvSpPr>
          <p:cNvPr id="40" name="Text 15"/>
          <p:cNvSpPr/>
          <p:nvPr/>
        </p:nvSpPr>
        <p:spPr>
          <a:xfrm>
            <a:off x="924818" y="6057900"/>
            <a:ext cx="10972800" cy="457200"/>
          </a:xfrm>
          <a:prstGeom prst="rect">
            <a:avLst/>
          </a:prstGeom>
          <a:noFill/>
          <a:ln/>
        </p:spPr>
        <p:txBody>
          <a:bodyPr wrap="square" lIns="0" tIns="0" rIns="0" bIns="0" rtlCol="0" anchor="t"/>
          <a:lstStyle/>
          <a:p>
            <a:pPr marL="0" indent="0">
              <a:lnSpc>
                <a:spcPts val="1800"/>
              </a:lnSpc>
              <a:buNone/>
            </a:pPr>
            <a:r>
              <a:rPr lang="en-US" sz="1120" b="1" dirty="0">
                <a:solidFill>
                  <a:srgbClr val="1E40AF"/>
                </a:solidFill>
                <a:latin typeface="ui-sans-serif" pitchFamily="34" charset="0"/>
                <a:ea typeface="ui-sans-serif" pitchFamily="34" charset="-122"/>
                <a:cs typeface="ui-sans-serif" pitchFamily="34" charset="-120"/>
              </a:rPr>
              <a:t>Integrated Solution:</a:t>
            </a:r>
            <a:r>
              <a:rPr lang="en-US" sz="1120" dirty="0">
                <a:solidFill>
                  <a:srgbClr val="1E40AF"/>
                </a:solidFill>
                <a:latin typeface="ui-sans-serif" pitchFamily="34" charset="0"/>
                <a:ea typeface="ui-sans-serif" pitchFamily="34" charset="-122"/>
                <a:cs typeface="ui-sans-serif" pitchFamily="34" charset="-120"/>
              </a:rPr>
              <a:t>These tools work together to create an end-to-end data pipeline, from raw data ingestion to actionable insights, providing a comprehensive analytics solution for car sales data.</a:t>
            </a:r>
            <a:endParaRPr lang="en-US" sz="1120" dirty="0"/>
          </a:p>
        </p:txBody>
      </p:sp>
      <p:sp>
        <p:nvSpPr>
          <p:cNvPr id="41" name="Text 16"/>
          <p:cNvSpPr/>
          <p:nvPr/>
        </p:nvSpPr>
        <p:spPr>
          <a:xfrm>
            <a:off x="457200" y="7048500"/>
            <a:ext cx="2910944"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Azure-based Car Sales Analytics Project</a:t>
            </a:r>
            <a:endParaRPr lang="en-US" sz="98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5057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47700"/>
          </a:xfrm>
          <a:prstGeom prst="rect">
            <a:avLst/>
          </a:prstGeom>
        </p:spPr>
      </p:pic>
      <p:pic>
        <p:nvPicPr>
          <p:cNvPr id="4" name="Image 2" descr="preencoded.png"/>
          <p:cNvPicPr>
            <a:picLocks noChangeAspect="1"/>
          </p:cNvPicPr>
          <p:nvPr/>
        </p:nvPicPr>
        <p:blipFill>
          <a:blip r:embed="rId5"/>
          <a:stretch>
            <a:fillRect/>
          </a:stretch>
        </p:blipFill>
        <p:spPr>
          <a:xfrm>
            <a:off x="457200" y="1714500"/>
            <a:ext cx="11277600" cy="4152900"/>
          </a:xfrm>
          <a:prstGeom prst="rect">
            <a:avLst/>
          </a:prstGeom>
        </p:spPr>
      </p:pic>
      <p:pic>
        <p:nvPicPr>
          <p:cNvPr id="5" name="Image 3" descr="preencoded.png"/>
          <p:cNvPicPr>
            <a:picLocks noChangeAspect="1"/>
          </p:cNvPicPr>
          <p:nvPr/>
        </p:nvPicPr>
        <p:blipFill>
          <a:blip r:embed="rId6"/>
          <a:stretch>
            <a:fillRect/>
          </a:stretch>
        </p:blipFill>
        <p:spPr>
          <a:xfrm>
            <a:off x="685800" y="1943100"/>
            <a:ext cx="5410200" cy="3695700"/>
          </a:xfrm>
          <a:prstGeom prst="rect">
            <a:avLst/>
          </a:prstGeom>
        </p:spPr>
      </p:pic>
      <p:pic>
        <p:nvPicPr>
          <p:cNvPr id="6" name="Image 4" descr="preencoded.png"/>
          <p:cNvPicPr>
            <a:picLocks noChangeAspect="1"/>
          </p:cNvPicPr>
          <p:nvPr/>
        </p:nvPicPr>
        <p:blipFill>
          <a:blip r:embed="rId7"/>
          <a:stretch>
            <a:fillRect/>
          </a:stretch>
        </p:blipFill>
        <p:spPr>
          <a:xfrm>
            <a:off x="685800" y="1981200"/>
            <a:ext cx="228600" cy="228600"/>
          </a:xfrm>
          <a:prstGeom prst="rect">
            <a:avLst/>
          </a:prstGeom>
        </p:spPr>
      </p:pic>
      <p:pic>
        <p:nvPicPr>
          <p:cNvPr id="7" name="Image 5" descr="preencoded.png"/>
          <p:cNvPicPr>
            <a:picLocks noChangeAspect="1"/>
          </p:cNvPicPr>
          <p:nvPr/>
        </p:nvPicPr>
        <p:blipFill>
          <a:blip r:embed="rId8"/>
          <a:stretch>
            <a:fillRect/>
          </a:stretch>
        </p:blipFill>
        <p:spPr>
          <a:xfrm>
            <a:off x="685800" y="2400300"/>
            <a:ext cx="5105400" cy="952500"/>
          </a:xfrm>
          <a:prstGeom prst="rect">
            <a:avLst/>
          </a:prstGeom>
        </p:spPr>
      </p:pic>
      <p:pic>
        <p:nvPicPr>
          <p:cNvPr id="8" name="Image 6" descr="preencoded.png"/>
          <p:cNvPicPr>
            <a:picLocks noChangeAspect="1"/>
          </p:cNvPicPr>
          <p:nvPr/>
        </p:nvPicPr>
        <p:blipFill>
          <a:blip r:embed="rId9"/>
          <a:stretch>
            <a:fillRect/>
          </a:stretch>
        </p:blipFill>
        <p:spPr>
          <a:xfrm>
            <a:off x="571500" y="2286000"/>
            <a:ext cx="285750" cy="381000"/>
          </a:xfrm>
          <a:prstGeom prst="rect">
            <a:avLst/>
          </a:prstGeom>
        </p:spPr>
      </p:pic>
      <p:pic>
        <p:nvPicPr>
          <p:cNvPr id="9" name="Image 7" descr="preencoded.png"/>
          <p:cNvPicPr>
            <a:picLocks noChangeAspect="1"/>
          </p:cNvPicPr>
          <p:nvPr/>
        </p:nvPicPr>
        <p:blipFill>
          <a:blip r:embed="rId10"/>
          <a:stretch>
            <a:fillRect/>
          </a:stretch>
        </p:blipFill>
        <p:spPr>
          <a:xfrm>
            <a:off x="647700" y="2390775"/>
            <a:ext cx="133350" cy="152400"/>
          </a:xfrm>
          <a:prstGeom prst="rect">
            <a:avLst/>
          </a:prstGeom>
        </p:spPr>
      </p:pic>
      <p:pic>
        <p:nvPicPr>
          <p:cNvPr id="10" name="Image 8" descr="preencoded.png"/>
          <p:cNvPicPr>
            <a:picLocks noChangeAspect="1"/>
          </p:cNvPicPr>
          <p:nvPr/>
        </p:nvPicPr>
        <p:blipFill>
          <a:blip r:embed="rId8"/>
          <a:stretch>
            <a:fillRect/>
          </a:stretch>
        </p:blipFill>
        <p:spPr>
          <a:xfrm>
            <a:off x="685800" y="3543300"/>
            <a:ext cx="5105400" cy="952500"/>
          </a:xfrm>
          <a:prstGeom prst="rect">
            <a:avLst/>
          </a:prstGeom>
        </p:spPr>
      </p:pic>
      <p:pic>
        <p:nvPicPr>
          <p:cNvPr id="11" name="Image 9" descr="preencoded.png"/>
          <p:cNvPicPr>
            <a:picLocks noChangeAspect="1"/>
          </p:cNvPicPr>
          <p:nvPr/>
        </p:nvPicPr>
        <p:blipFill>
          <a:blip r:embed="rId11"/>
          <a:stretch>
            <a:fillRect/>
          </a:stretch>
        </p:blipFill>
        <p:spPr>
          <a:xfrm>
            <a:off x="571500" y="3429000"/>
            <a:ext cx="304800" cy="381000"/>
          </a:xfrm>
          <a:prstGeom prst="rect">
            <a:avLst/>
          </a:prstGeom>
        </p:spPr>
      </p:pic>
      <p:pic>
        <p:nvPicPr>
          <p:cNvPr id="12" name="Image 10" descr="preencoded.png"/>
          <p:cNvPicPr>
            <a:picLocks noChangeAspect="1"/>
          </p:cNvPicPr>
          <p:nvPr/>
        </p:nvPicPr>
        <p:blipFill>
          <a:blip r:embed="rId12"/>
          <a:stretch>
            <a:fillRect/>
          </a:stretch>
        </p:blipFill>
        <p:spPr>
          <a:xfrm>
            <a:off x="647700" y="3533775"/>
            <a:ext cx="152400" cy="152400"/>
          </a:xfrm>
          <a:prstGeom prst="rect">
            <a:avLst/>
          </a:prstGeom>
        </p:spPr>
      </p:pic>
      <p:pic>
        <p:nvPicPr>
          <p:cNvPr id="13" name="Image 11" descr="preencoded.png"/>
          <p:cNvPicPr>
            <a:picLocks noChangeAspect="1"/>
          </p:cNvPicPr>
          <p:nvPr/>
        </p:nvPicPr>
        <p:blipFill>
          <a:blip r:embed="rId8"/>
          <a:stretch>
            <a:fillRect/>
          </a:stretch>
        </p:blipFill>
        <p:spPr>
          <a:xfrm>
            <a:off x="685800" y="4686300"/>
            <a:ext cx="5105400" cy="952500"/>
          </a:xfrm>
          <a:prstGeom prst="rect">
            <a:avLst/>
          </a:prstGeom>
        </p:spPr>
      </p:pic>
      <p:pic>
        <p:nvPicPr>
          <p:cNvPr id="14" name="Image 12" descr="preencoded.png"/>
          <p:cNvPicPr>
            <a:picLocks noChangeAspect="1"/>
          </p:cNvPicPr>
          <p:nvPr/>
        </p:nvPicPr>
        <p:blipFill>
          <a:blip r:embed="rId13"/>
          <a:stretch>
            <a:fillRect/>
          </a:stretch>
        </p:blipFill>
        <p:spPr>
          <a:xfrm>
            <a:off x="571500" y="4572000"/>
            <a:ext cx="266700" cy="381000"/>
          </a:xfrm>
          <a:prstGeom prst="rect">
            <a:avLst/>
          </a:prstGeom>
        </p:spPr>
      </p:pic>
      <p:pic>
        <p:nvPicPr>
          <p:cNvPr id="15" name="Image 13" descr="preencoded.png"/>
          <p:cNvPicPr>
            <a:picLocks noChangeAspect="1"/>
          </p:cNvPicPr>
          <p:nvPr/>
        </p:nvPicPr>
        <p:blipFill>
          <a:blip r:embed="rId14"/>
          <a:stretch>
            <a:fillRect/>
          </a:stretch>
        </p:blipFill>
        <p:spPr>
          <a:xfrm>
            <a:off x="647700" y="4676775"/>
            <a:ext cx="114300" cy="152400"/>
          </a:xfrm>
          <a:prstGeom prst="rect">
            <a:avLst/>
          </a:prstGeom>
        </p:spPr>
      </p:pic>
      <p:pic>
        <p:nvPicPr>
          <p:cNvPr id="16" name="Image 14" descr="preencoded.png"/>
          <p:cNvPicPr>
            <a:picLocks noChangeAspect="1"/>
          </p:cNvPicPr>
          <p:nvPr/>
        </p:nvPicPr>
        <p:blipFill>
          <a:blip r:embed="rId15"/>
          <a:stretch>
            <a:fillRect/>
          </a:stretch>
        </p:blipFill>
        <p:spPr>
          <a:xfrm>
            <a:off x="6400800" y="1981200"/>
            <a:ext cx="228600" cy="228600"/>
          </a:xfrm>
          <a:prstGeom prst="rect">
            <a:avLst/>
          </a:prstGeom>
        </p:spPr>
      </p:pic>
      <p:pic>
        <p:nvPicPr>
          <p:cNvPr id="17" name="Image 15" descr="preencoded.png"/>
          <p:cNvPicPr>
            <a:picLocks noChangeAspect="1"/>
          </p:cNvPicPr>
          <p:nvPr/>
        </p:nvPicPr>
        <p:blipFill>
          <a:blip r:embed="rId16"/>
          <a:stretch>
            <a:fillRect/>
          </a:stretch>
        </p:blipFill>
        <p:spPr>
          <a:xfrm>
            <a:off x="6400800" y="2400300"/>
            <a:ext cx="5105400" cy="952500"/>
          </a:xfrm>
          <a:prstGeom prst="rect">
            <a:avLst/>
          </a:prstGeom>
        </p:spPr>
      </p:pic>
      <p:pic>
        <p:nvPicPr>
          <p:cNvPr id="18" name="Image 16" descr="preencoded.png"/>
          <p:cNvPicPr>
            <a:picLocks noChangeAspect="1"/>
          </p:cNvPicPr>
          <p:nvPr/>
        </p:nvPicPr>
        <p:blipFill>
          <a:blip r:embed="rId17"/>
          <a:stretch>
            <a:fillRect/>
          </a:stretch>
        </p:blipFill>
        <p:spPr>
          <a:xfrm>
            <a:off x="6286500" y="2286000"/>
            <a:ext cx="304800" cy="381000"/>
          </a:xfrm>
          <a:prstGeom prst="rect">
            <a:avLst/>
          </a:prstGeom>
        </p:spPr>
      </p:pic>
      <p:pic>
        <p:nvPicPr>
          <p:cNvPr id="19" name="Image 17" descr="preencoded.png"/>
          <p:cNvPicPr>
            <a:picLocks noChangeAspect="1"/>
          </p:cNvPicPr>
          <p:nvPr/>
        </p:nvPicPr>
        <p:blipFill>
          <a:blip r:embed="rId18"/>
          <a:stretch>
            <a:fillRect/>
          </a:stretch>
        </p:blipFill>
        <p:spPr>
          <a:xfrm>
            <a:off x="6362700" y="2390775"/>
            <a:ext cx="152400" cy="152400"/>
          </a:xfrm>
          <a:prstGeom prst="rect">
            <a:avLst/>
          </a:prstGeom>
        </p:spPr>
      </p:pic>
      <p:pic>
        <p:nvPicPr>
          <p:cNvPr id="20" name="Image 18" descr="preencoded.png"/>
          <p:cNvPicPr>
            <a:picLocks noChangeAspect="1"/>
          </p:cNvPicPr>
          <p:nvPr/>
        </p:nvPicPr>
        <p:blipFill>
          <a:blip r:embed="rId16"/>
          <a:stretch>
            <a:fillRect/>
          </a:stretch>
        </p:blipFill>
        <p:spPr>
          <a:xfrm>
            <a:off x="6400800" y="3543300"/>
            <a:ext cx="5105400" cy="952500"/>
          </a:xfrm>
          <a:prstGeom prst="rect">
            <a:avLst/>
          </a:prstGeom>
        </p:spPr>
      </p:pic>
      <p:pic>
        <p:nvPicPr>
          <p:cNvPr id="21" name="Image 19" descr="preencoded.png"/>
          <p:cNvPicPr>
            <a:picLocks noChangeAspect="1"/>
          </p:cNvPicPr>
          <p:nvPr/>
        </p:nvPicPr>
        <p:blipFill>
          <a:blip r:embed="rId19"/>
          <a:stretch>
            <a:fillRect/>
          </a:stretch>
        </p:blipFill>
        <p:spPr>
          <a:xfrm>
            <a:off x="6286500" y="3429000"/>
            <a:ext cx="304800" cy="381000"/>
          </a:xfrm>
          <a:prstGeom prst="rect">
            <a:avLst/>
          </a:prstGeom>
        </p:spPr>
      </p:pic>
      <p:pic>
        <p:nvPicPr>
          <p:cNvPr id="22" name="Image 20" descr="preencoded.png"/>
          <p:cNvPicPr>
            <a:picLocks noChangeAspect="1"/>
          </p:cNvPicPr>
          <p:nvPr/>
        </p:nvPicPr>
        <p:blipFill>
          <a:blip r:embed="rId20"/>
          <a:stretch>
            <a:fillRect/>
          </a:stretch>
        </p:blipFill>
        <p:spPr>
          <a:xfrm>
            <a:off x="6362700" y="3533775"/>
            <a:ext cx="152400" cy="152400"/>
          </a:xfrm>
          <a:prstGeom prst="rect">
            <a:avLst/>
          </a:prstGeom>
        </p:spPr>
      </p:pic>
      <p:pic>
        <p:nvPicPr>
          <p:cNvPr id="23" name="Image 21" descr="preencoded.png"/>
          <p:cNvPicPr>
            <a:picLocks noChangeAspect="1"/>
          </p:cNvPicPr>
          <p:nvPr/>
        </p:nvPicPr>
        <p:blipFill>
          <a:blip r:embed="rId16"/>
          <a:stretch>
            <a:fillRect/>
          </a:stretch>
        </p:blipFill>
        <p:spPr>
          <a:xfrm>
            <a:off x="6400800" y="4686300"/>
            <a:ext cx="5105400" cy="952500"/>
          </a:xfrm>
          <a:prstGeom prst="rect">
            <a:avLst/>
          </a:prstGeom>
        </p:spPr>
      </p:pic>
      <p:pic>
        <p:nvPicPr>
          <p:cNvPr id="24" name="Image 22" descr="preencoded.png"/>
          <p:cNvPicPr>
            <a:picLocks noChangeAspect="1"/>
          </p:cNvPicPr>
          <p:nvPr/>
        </p:nvPicPr>
        <p:blipFill>
          <a:blip r:embed="rId21"/>
          <a:stretch>
            <a:fillRect/>
          </a:stretch>
        </p:blipFill>
        <p:spPr>
          <a:xfrm>
            <a:off x="6286500" y="4572000"/>
            <a:ext cx="304800" cy="381000"/>
          </a:xfrm>
          <a:prstGeom prst="rect">
            <a:avLst/>
          </a:prstGeom>
        </p:spPr>
      </p:pic>
      <p:pic>
        <p:nvPicPr>
          <p:cNvPr id="25" name="Image 23" descr="preencoded.png"/>
          <p:cNvPicPr>
            <a:picLocks noChangeAspect="1"/>
          </p:cNvPicPr>
          <p:nvPr/>
        </p:nvPicPr>
        <p:blipFill>
          <a:blip r:embed="rId22"/>
          <a:stretch>
            <a:fillRect/>
          </a:stretch>
        </p:blipFill>
        <p:spPr>
          <a:xfrm>
            <a:off x="6362700" y="4676775"/>
            <a:ext cx="152400" cy="152400"/>
          </a:xfrm>
          <a:prstGeom prst="rect">
            <a:avLst/>
          </a:prstGeom>
        </p:spPr>
      </p:pic>
      <p:pic>
        <p:nvPicPr>
          <p:cNvPr id="26" name="Image 24" descr="preencoded.png"/>
          <p:cNvPicPr>
            <a:picLocks noChangeAspect="1"/>
          </p:cNvPicPr>
          <p:nvPr/>
        </p:nvPicPr>
        <p:blipFill>
          <a:blip r:embed="rId23"/>
          <a:stretch>
            <a:fillRect/>
          </a:stretch>
        </p:blipFill>
        <p:spPr>
          <a:xfrm>
            <a:off x="457200" y="6096000"/>
            <a:ext cx="11277600" cy="762000"/>
          </a:xfrm>
          <a:prstGeom prst="rect">
            <a:avLst/>
          </a:prstGeom>
        </p:spPr>
      </p:pic>
      <p:pic>
        <p:nvPicPr>
          <p:cNvPr id="27" name="Image 25" descr="preencoded.png"/>
          <p:cNvPicPr>
            <a:picLocks noChangeAspect="1"/>
          </p:cNvPicPr>
          <p:nvPr/>
        </p:nvPicPr>
        <p:blipFill>
          <a:blip r:embed="rId24"/>
          <a:stretch>
            <a:fillRect/>
          </a:stretch>
        </p:blipFill>
        <p:spPr>
          <a:xfrm>
            <a:off x="609600" y="6276975"/>
            <a:ext cx="152400" cy="152400"/>
          </a:xfrm>
          <a:prstGeom prst="rect">
            <a:avLst/>
          </a:prstGeom>
        </p:spPr>
      </p:pic>
      <p:sp>
        <p:nvSpPr>
          <p:cNvPr id="28" name="Text 0"/>
          <p:cNvSpPr/>
          <p:nvPr/>
        </p:nvSpPr>
        <p:spPr>
          <a:xfrm>
            <a:off x="457200" y="152400"/>
            <a:ext cx="12405360"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Challenges &amp; Solutions</a:t>
            </a:r>
            <a:endParaRPr lang="en-US" sz="2040" dirty="0"/>
          </a:p>
        </p:txBody>
      </p:sp>
      <p:sp>
        <p:nvSpPr>
          <p:cNvPr id="29" name="Text 1"/>
          <p:cNvSpPr/>
          <p:nvPr/>
        </p:nvSpPr>
        <p:spPr>
          <a:xfrm>
            <a:off x="457200" y="952500"/>
            <a:ext cx="11277600" cy="533400"/>
          </a:xfrm>
          <a:prstGeom prst="rect">
            <a:avLst/>
          </a:prstGeom>
          <a:noFill/>
          <a:ln/>
        </p:spPr>
        <p:txBody>
          <a:bodyPr wrap="square" lIns="0" tIns="0" rIns="0" bIns="0" rtlCol="0" anchor="t">
            <a:spAutoFit/>
          </a:bodyPr>
          <a:lstStyle/>
          <a:p>
            <a:pPr marL="0" indent="0">
              <a:lnSpc>
                <a:spcPts val="2100"/>
              </a:lnSpc>
              <a:buNone/>
            </a:pPr>
            <a:r>
              <a:rPr lang="en-US" sz="1260" dirty="0">
                <a:solidFill>
                  <a:srgbClr val="374151"/>
                </a:solidFill>
                <a:latin typeface="ui-sans-serif" pitchFamily="34" charset="0"/>
                <a:ea typeface="ui-sans-serif" pitchFamily="34" charset="-122"/>
                <a:cs typeface="ui-sans-serif" pitchFamily="34" charset="-120"/>
              </a:rPr>
              <a:t>Throughout the project, several challenges were addressed with effective solutions to ensure successful implementation of the Azure-based car sales analytics solution.</a:t>
            </a:r>
            <a:endParaRPr lang="en-US" sz="1260" dirty="0"/>
          </a:p>
        </p:txBody>
      </p:sp>
      <p:sp>
        <p:nvSpPr>
          <p:cNvPr id="30" name="Text 2"/>
          <p:cNvSpPr/>
          <p:nvPr/>
        </p:nvSpPr>
        <p:spPr>
          <a:xfrm>
            <a:off x="1028700" y="1943100"/>
            <a:ext cx="5615940"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1F2937"/>
                </a:solidFill>
                <a:latin typeface="ui-sans-serif" pitchFamily="34" charset="0"/>
                <a:ea typeface="ui-sans-serif" pitchFamily="34" charset="-122"/>
                <a:cs typeface="ui-sans-serif" pitchFamily="34" charset="-120"/>
              </a:rPr>
              <a:t>Challenges</a:t>
            </a:r>
            <a:endParaRPr lang="en-US" sz="1646" dirty="0"/>
          </a:p>
        </p:txBody>
      </p:sp>
      <p:sp>
        <p:nvSpPr>
          <p:cNvPr id="31" name="Text 3"/>
          <p:cNvSpPr/>
          <p:nvPr/>
        </p:nvSpPr>
        <p:spPr>
          <a:xfrm>
            <a:off x="838200" y="2552700"/>
            <a:ext cx="5280660"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1F2937"/>
                </a:solidFill>
                <a:latin typeface="ui-sans-serif" pitchFamily="34" charset="0"/>
                <a:ea typeface="ui-sans-serif" pitchFamily="34" charset="-122"/>
                <a:cs typeface="ui-sans-serif" pitchFamily="34" charset="-120"/>
              </a:rPr>
              <a:t>Handling large datasets efficiently</a:t>
            </a:r>
            <a:endParaRPr lang="en-US" sz="1120" dirty="0"/>
          </a:p>
        </p:txBody>
      </p:sp>
      <p:sp>
        <p:nvSpPr>
          <p:cNvPr id="32" name="Text 4"/>
          <p:cNvSpPr/>
          <p:nvPr/>
        </p:nvSpPr>
        <p:spPr>
          <a:xfrm>
            <a:off x="838200" y="2819400"/>
            <a:ext cx="4800600"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4B5563"/>
                </a:solidFill>
                <a:latin typeface="ui-sans-serif" pitchFamily="34" charset="0"/>
                <a:ea typeface="ui-sans-serif" pitchFamily="34" charset="-122"/>
                <a:cs typeface="ui-sans-serif" pitchFamily="34" charset="-120"/>
              </a:rPr>
              <a:t>Processing and analyzing large volumes of car sales data required specialized approaches to maintain performance.</a:t>
            </a:r>
            <a:endParaRPr lang="en-US" sz="980" dirty="0"/>
          </a:p>
        </p:txBody>
      </p:sp>
      <p:sp>
        <p:nvSpPr>
          <p:cNvPr id="33" name="Text 5"/>
          <p:cNvSpPr/>
          <p:nvPr/>
        </p:nvSpPr>
        <p:spPr>
          <a:xfrm>
            <a:off x="838200" y="3695700"/>
            <a:ext cx="5280660"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1F2937"/>
                </a:solidFill>
                <a:latin typeface="ui-sans-serif" pitchFamily="34" charset="0"/>
                <a:ea typeface="ui-sans-serif" pitchFamily="34" charset="-122"/>
                <a:cs typeface="ui-sans-serif" pitchFamily="34" charset="-120"/>
              </a:rPr>
              <a:t>Ensuring data quality</a:t>
            </a:r>
            <a:endParaRPr lang="en-US" sz="1120" dirty="0"/>
          </a:p>
        </p:txBody>
      </p:sp>
      <p:sp>
        <p:nvSpPr>
          <p:cNvPr id="34" name="Text 6"/>
          <p:cNvSpPr/>
          <p:nvPr/>
        </p:nvSpPr>
        <p:spPr>
          <a:xfrm>
            <a:off x="838200" y="3962400"/>
            <a:ext cx="4800600"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4B5563"/>
                </a:solidFill>
                <a:latin typeface="ui-sans-serif" pitchFamily="34" charset="0"/>
                <a:ea typeface="ui-sans-serif" pitchFamily="34" charset="-122"/>
                <a:cs typeface="ui-sans-serif" pitchFamily="34" charset="-120"/>
              </a:rPr>
              <a:t>Raw car sales data often contains inconsistencies and errors that can skew analysis results and insights.</a:t>
            </a:r>
            <a:endParaRPr lang="en-US" sz="980" dirty="0"/>
          </a:p>
        </p:txBody>
      </p:sp>
      <p:sp>
        <p:nvSpPr>
          <p:cNvPr id="35" name="Text 7"/>
          <p:cNvSpPr/>
          <p:nvPr/>
        </p:nvSpPr>
        <p:spPr>
          <a:xfrm>
            <a:off x="838200" y="4838700"/>
            <a:ext cx="5280660"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1F2937"/>
                </a:solidFill>
                <a:latin typeface="ui-sans-serif" pitchFamily="34" charset="0"/>
                <a:ea typeface="ui-sans-serif" pitchFamily="34" charset="-122"/>
                <a:cs typeface="ui-sans-serif" pitchFamily="34" charset="-120"/>
              </a:rPr>
              <a:t>Extracting actionable insights</a:t>
            </a:r>
            <a:endParaRPr lang="en-US" sz="1120" dirty="0"/>
          </a:p>
        </p:txBody>
      </p:sp>
      <p:sp>
        <p:nvSpPr>
          <p:cNvPr id="36" name="Text 8"/>
          <p:cNvSpPr/>
          <p:nvPr/>
        </p:nvSpPr>
        <p:spPr>
          <a:xfrm>
            <a:off x="838200" y="5105400"/>
            <a:ext cx="4800600"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4B5563"/>
                </a:solidFill>
                <a:latin typeface="ui-sans-serif" pitchFamily="34" charset="0"/>
                <a:ea typeface="ui-sans-serif" pitchFamily="34" charset="-122"/>
                <a:cs typeface="ui-sans-serif" pitchFamily="34" charset="-120"/>
              </a:rPr>
              <a:t>Transforming raw data into meaningful business insights requires structured analysis and visualization approaches.</a:t>
            </a:r>
            <a:endParaRPr lang="en-US" sz="980" dirty="0"/>
          </a:p>
        </p:txBody>
      </p:sp>
      <p:sp>
        <p:nvSpPr>
          <p:cNvPr id="37" name="Text 9"/>
          <p:cNvSpPr/>
          <p:nvPr/>
        </p:nvSpPr>
        <p:spPr>
          <a:xfrm>
            <a:off x="6743700" y="1943100"/>
            <a:ext cx="5615940"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1F2937"/>
                </a:solidFill>
                <a:latin typeface="ui-sans-serif" pitchFamily="34" charset="0"/>
                <a:ea typeface="ui-sans-serif" pitchFamily="34" charset="-122"/>
                <a:cs typeface="ui-sans-serif" pitchFamily="34" charset="-120"/>
              </a:rPr>
              <a:t>Solutions</a:t>
            </a:r>
            <a:endParaRPr lang="en-US" sz="1646" dirty="0"/>
          </a:p>
        </p:txBody>
      </p:sp>
      <p:sp>
        <p:nvSpPr>
          <p:cNvPr id="38" name="Text 10"/>
          <p:cNvSpPr/>
          <p:nvPr/>
        </p:nvSpPr>
        <p:spPr>
          <a:xfrm>
            <a:off x="6553200" y="2552700"/>
            <a:ext cx="5280660"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1F2937"/>
                </a:solidFill>
                <a:latin typeface="ui-sans-serif" pitchFamily="34" charset="0"/>
                <a:ea typeface="ui-sans-serif" pitchFamily="34" charset="-122"/>
                <a:cs typeface="ui-sans-serif" pitchFamily="34" charset="-120"/>
              </a:rPr>
              <a:t>Distributed computing with Spark</a:t>
            </a:r>
            <a:endParaRPr lang="en-US" sz="1120" dirty="0"/>
          </a:p>
        </p:txBody>
      </p:sp>
      <p:sp>
        <p:nvSpPr>
          <p:cNvPr id="39" name="Text 11"/>
          <p:cNvSpPr/>
          <p:nvPr/>
        </p:nvSpPr>
        <p:spPr>
          <a:xfrm>
            <a:off x="6553200" y="2819400"/>
            <a:ext cx="4800600"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4B5563"/>
                </a:solidFill>
                <a:latin typeface="ui-sans-serif" pitchFamily="34" charset="0"/>
                <a:ea typeface="ui-sans-serif" pitchFamily="34" charset="-122"/>
                <a:cs typeface="ui-sans-serif" pitchFamily="34" charset="-120"/>
              </a:rPr>
              <a:t>Leveraged Azure Databricks with Apache Spark for distributed data processing, enabling efficient analysis of large datasets.</a:t>
            </a:r>
            <a:endParaRPr lang="en-US" sz="980" dirty="0"/>
          </a:p>
        </p:txBody>
      </p:sp>
      <p:sp>
        <p:nvSpPr>
          <p:cNvPr id="40" name="Text 12"/>
          <p:cNvSpPr/>
          <p:nvPr/>
        </p:nvSpPr>
        <p:spPr>
          <a:xfrm>
            <a:off x="6553200" y="3695700"/>
            <a:ext cx="5280660"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1F2937"/>
                </a:solidFill>
                <a:latin typeface="ui-sans-serif" pitchFamily="34" charset="0"/>
                <a:ea typeface="ui-sans-serif" pitchFamily="34" charset="-122"/>
                <a:cs typeface="ui-sans-serif" pitchFamily="34" charset="-120"/>
              </a:rPr>
              <a:t>Validation checks at each pipeline stage</a:t>
            </a:r>
            <a:endParaRPr lang="en-US" sz="1120" dirty="0"/>
          </a:p>
        </p:txBody>
      </p:sp>
      <p:sp>
        <p:nvSpPr>
          <p:cNvPr id="41" name="Text 13"/>
          <p:cNvSpPr/>
          <p:nvPr/>
        </p:nvSpPr>
        <p:spPr>
          <a:xfrm>
            <a:off x="6553200" y="3962400"/>
            <a:ext cx="4800600"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4B5563"/>
                </a:solidFill>
                <a:latin typeface="ui-sans-serif" pitchFamily="34" charset="0"/>
                <a:ea typeface="ui-sans-serif" pitchFamily="34" charset="-122"/>
                <a:cs typeface="ui-sans-serif" pitchFamily="34" charset="-120"/>
              </a:rPr>
              <a:t>Implemented quality controls throughout the ETL pipeline to ensure data consistency and accuracy.</a:t>
            </a:r>
            <a:endParaRPr lang="en-US" sz="980" dirty="0"/>
          </a:p>
        </p:txBody>
      </p:sp>
      <p:sp>
        <p:nvSpPr>
          <p:cNvPr id="42" name="Text 14"/>
          <p:cNvSpPr/>
          <p:nvPr/>
        </p:nvSpPr>
        <p:spPr>
          <a:xfrm>
            <a:off x="6553200" y="4838700"/>
            <a:ext cx="5280660"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1F2937"/>
                </a:solidFill>
                <a:latin typeface="ui-sans-serif" pitchFamily="34" charset="0"/>
                <a:ea typeface="ui-sans-serif" pitchFamily="34" charset="-122"/>
                <a:cs typeface="ui-sans-serif" pitchFamily="34" charset="-120"/>
              </a:rPr>
              <a:t>SQL + Power BI for structured analysis</a:t>
            </a:r>
            <a:endParaRPr lang="en-US" sz="1120" dirty="0"/>
          </a:p>
        </p:txBody>
      </p:sp>
      <p:sp>
        <p:nvSpPr>
          <p:cNvPr id="43" name="Text 15"/>
          <p:cNvSpPr/>
          <p:nvPr/>
        </p:nvSpPr>
        <p:spPr>
          <a:xfrm>
            <a:off x="6553200" y="5105400"/>
            <a:ext cx="4800600"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4B5563"/>
                </a:solidFill>
                <a:latin typeface="ui-sans-serif" pitchFamily="34" charset="0"/>
                <a:ea typeface="ui-sans-serif" pitchFamily="34" charset="-122"/>
                <a:cs typeface="ui-sans-serif" pitchFamily="34" charset="-120"/>
              </a:rPr>
              <a:t>Combined structured SQL queries with interactive Power BI dashboards to transform data into actionable business insights.</a:t>
            </a:r>
            <a:endParaRPr lang="en-US" sz="980" dirty="0"/>
          </a:p>
        </p:txBody>
      </p:sp>
      <p:sp>
        <p:nvSpPr>
          <p:cNvPr id="44" name="Text 16"/>
          <p:cNvSpPr/>
          <p:nvPr/>
        </p:nvSpPr>
        <p:spPr>
          <a:xfrm>
            <a:off x="886718" y="6248400"/>
            <a:ext cx="10972800" cy="457200"/>
          </a:xfrm>
          <a:prstGeom prst="rect">
            <a:avLst/>
          </a:prstGeom>
          <a:noFill/>
          <a:ln/>
        </p:spPr>
        <p:txBody>
          <a:bodyPr wrap="square" lIns="0" tIns="0" rIns="0" bIns="0" rtlCol="0" anchor="t"/>
          <a:lstStyle/>
          <a:p>
            <a:pPr marL="0" indent="0">
              <a:lnSpc>
                <a:spcPts val="1800"/>
              </a:lnSpc>
              <a:buNone/>
            </a:pPr>
            <a:r>
              <a:rPr lang="en-US" sz="1120" b="1" dirty="0">
                <a:solidFill>
                  <a:srgbClr val="1E40AF"/>
                </a:solidFill>
                <a:latin typeface="ui-sans-serif" pitchFamily="34" charset="0"/>
                <a:ea typeface="ui-sans-serif" pitchFamily="34" charset="-122"/>
                <a:cs typeface="ui-sans-serif" pitchFamily="34" charset="-120"/>
              </a:rPr>
              <a:t>Key Insight:</a:t>
            </a:r>
            <a:r>
              <a:rPr lang="en-US" sz="1120" dirty="0">
                <a:solidFill>
                  <a:srgbClr val="1E40AF"/>
                </a:solidFill>
                <a:latin typeface="ui-sans-serif" pitchFamily="34" charset="0"/>
                <a:ea typeface="ui-sans-serif" pitchFamily="34" charset="-122"/>
                <a:cs typeface="ui-sans-serif" pitchFamily="34" charset="-120"/>
              </a:rPr>
              <a:t>The successful implementation of this end-to-end pipeline has provided valuable insights into sales trends, customer behavior, and dealer performance.</a:t>
            </a:r>
            <a:endParaRPr lang="en-US" sz="1120" dirty="0"/>
          </a:p>
        </p:txBody>
      </p:sp>
      <p:sp>
        <p:nvSpPr>
          <p:cNvPr id="45" name="Text 17"/>
          <p:cNvSpPr/>
          <p:nvPr/>
        </p:nvSpPr>
        <p:spPr>
          <a:xfrm>
            <a:off x="457200" y="7239000"/>
            <a:ext cx="2910944"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Azure-based Car Sales Analytics Project</a:t>
            </a:r>
            <a:endParaRPr lang="en-US" sz="98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3533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47700"/>
          </a:xfrm>
          <a:prstGeom prst="rect">
            <a:avLst/>
          </a:prstGeom>
        </p:spPr>
      </p:pic>
      <p:pic>
        <p:nvPicPr>
          <p:cNvPr id="4" name="Image 2" descr="preencoded.png"/>
          <p:cNvPicPr>
            <a:picLocks noChangeAspect="1"/>
          </p:cNvPicPr>
          <p:nvPr/>
        </p:nvPicPr>
        <p:blipFill>
          <a:blip r:embed="rId5"/>
          <a:stretch>
            <a:fillRect/>
          </a:stretch>
        </p:blipFill>
        <p:spPr>
          <a:xfrm>
            <a:off x="457200" y="1790700"/>
            <a:ext cx="11277600" cy="38100"/>
          </a:xfrm>
          <a:prstGeom prst="rect">
            <a:avLst/>
          </a:prstGeom>
        </p:spPr>
      </p:pic>
      <p:pic>
        <p:nvPicPr>
          <p:cNvPr id="5" name="Image 3" descr="preencoded.png"/>
          <p:cNvPicPr>
            <a:picLocks noChangeAspect="1"/>
          </p:cNvPicPr>
          <p:nvPr/>
        </p:nvPicPr>
        <p:blipFill>
          <a:blip r:embed="rId6"/>
          <a:stretch>
            <a:fillRect/>
          </a:stretch>
        </p:blipFill>
        <p:spPr>
          <a:xfrm>
            <a:off x="457200" y="1752600"/>
            <a:ext cx="152400" cy="152400"/>
          </a:xfrm>
          <a:prstGeom prst="rect">
            <a:avLst/>
          </a:prstGeom>
        </p:spPr>
      </p:pic>
      <p:pic>
        <p:nvPicPr>
          <p:cNvPr id="6" name="Image 4" descr="preencoded.png"/>
          <p:cNvPicPr>
            <a:picLocks noChangeAspect="1"/>
          </p:cNvPicPr>
          <p:nvPr/>
        </p:nvPicPr>
        <p:blipFill>
          <a:blip r:embed="rId7"/>
          <a:stretch>
            <a:fillRect/>
          </a:stretch>
        </p:blipFill>
        <p:spPr>
          <a:xfrm>
            <a:off x="4165550" y="1752600"/>
            <a:ext cx="152400" cy="152400"/>
          </a:xfrm>
          <a:prstGeom prst="rect">
            <a:avLst/>
          </a:prstGeom>
        </p:spPr>
      </p:pic>
      <p:pic>
        <p:nvPicPr>
          <p:cNvPr id="7" name="Image 5" descr="preencoded.png"/>
          <p:cNvPicPr>
            <a:picLocks noChangeAspect="1"/>
          </p:cNvPicPr>
          <p:nvPr/>
        </p:nvPicPr>
        <p:blipFill>
          <a:blip r:embed="rId8"/>
          <a:stretch>
            <a:fillRect/>
          </a:stretch>
        </p:blipFill>
        <p:spPr>
          <a:xfrm>
            <a:off x="7873901" y="1752600"/>
            <a:ext cx="152400" cy="152400"/>
          </a:xfrm>
          <a:prstGeom prst="rect">
            <a:avLst/>
          </a:prstGeom>
        </p:spPr>
      </p:pic>
      <p:pic>
        <p:nvPicPr>
          <p:cNvPr id="8" name="Image 6" descr="preencoded.png"/>
          <p:cNvPicPr>
            <a:picLocks noChangeAspect="1"/>
          </p:cNvPicPr>
          <p:nvPr/>
        </p:nvPicPr>
        <p:blipFill>
          <a:blip r:embed="rId6"/>
          <a:stretch>
            <a:fillRect/>
          </a:stretch>
        </p:blipFill>
        <p:spPr>
          <a:xfrm>
            <a:off x="11582251" y="1752600"/>
            <a:ext cx="152400" cy="152400"/>
          </a:xfrm>
          <a:prstGeom prst="rect">
            <a:avLst/>
          </a:prstGeom>
        </p:spPr>
      </p:pic>
      <p:pic>
        <p:nvPicPr>
          <p:cNvPr id="9" name="Image 7" descr="preencoded.png"/>
          <p:cNvPicPr>
            <a:picLocks noChangeAspect="1"/>
          </p:cNvPicPr>
          <p:nvPr/>
        </p:nvPicPr>
        <p:blipFill>
          <a:blip r:embed="rId9"/>
          <a:stretch>
            <a:fillRect/>
          </a:stretch>
        </p:blipFill>
        <p:spPr>
          <a:xfrm>
            <a:off x="457200" y="2476500"/>
            <a:ext cx="5524500" cy="1485900"/>
          </a:xfrm>
          <a:prstGeom prst="rect">
            <a:avLst/>
          </a:prstGeom>
        </p:spPr>
      </p:pic>
      <p:pic>
        <p:nvPicPr>
          <p:cNvPr id="10" name="Image 8" descr="preencoded.png"/>
          <p:cNvPicPr>
            <a:picLocks noChangeAspect="1"/>
          </p:cNvPicPr>
          <p:nvPr/>
        </p:nvPicPr>
        <p:blipFill>
          <a:blip r:embed="rId10"/>
          <a:stretch>
            <a:fillRect/>
          </a:stretch>
        </p:blipFill>
        <p:spPr>
          <a:xfrm>
            <a:off x="685800" y="2705100"/>
            <a:ext cx="533400" cy="609600"/>
          </a:xfrm>
          <a:prstGeom prst="rect">
            <a:avLst/>
          </a:prstGeom>
        </p:spPr>
      </p:pic>
      <p:pic>
        <p:nvPicPr>
          <p:cNvPr id="11" name="Image 9" descr="preencoded.png"/>
          <p:cNvPicPr>
            <a:picLocks noChangeAspect="1"/>
          </p:cNvPicPr>
          <p:nvPr/>
        </p:nvPicPr>
        <p:blipFill>
          <a:blip r:embed="rId11"/>
          <a:stretch>
            <a:fillRect/>
          </a:stretch>
        </p:blipFill>
        <p:spPr>
          <a:xfrm>
            <a:off x="838200" y="2857500"/>
            <a:ext cx="228600" cy="304800"/>
          </a:xfrm>
          <a:prstGeom prst="rect">
            <a:avLst/>
          </a:prstGeom>
        </p:spPr>
      </p:pic>
      <p:pic>
        <p:nvPicPr>
          <p:cNvPr id="12" name="Image 10" descr="preencoded.png"/>
          <p:cNvPicPr>
            <a:picLocks noChangeAspect="1"/>
          </p:cNvPicPr>
          <p:nvPr/>
        </p:nvPicPr>
        <p:blipFill>
          <a:blip r:embed="rId9"/>
          <a:stretch>
            <a:fillRect/>
          </a:stretch>
        </p:blipFill>
        <p:spPr>
          <a:xfrm>
            <a:off x="6210300" y="2476500"/>
            <a:ext cx="5524500" cy="1485900"/>
          </a:xfrm>
          <a:prstGeom prst="rect">
            <a:avLst/>
          </a:prstGeom>
        </p:spPr>
      </p:pic>
      <p:pic>
        <p:nvPicPr>
          <p:cNvPr id="13" name="Image 11" descr="preencoded.png"/>
          <p:cNvPicPr>
            <a:picLocks noChangeAspect="1"/>
          </p:cNvPicPr>
          <p:nvPr/>
        </p:nvPicPr>
        <p:blipFill>
          <a:blip r:embed="rId12"/>
          <a:stretch>
            <a:fillRect/>
          </a:stretch>
        </p:blipFill>
        <p:spPr>
          <a:xfrm>
            <a:off x="6438900" y="2705100"/>
            <a:ext cx="533400" cy="609600"/>
          </a:xfrm>
          <a:prstGeom prst="rect">
            <a:avLst/>
          </a:prstGeom>
        </p:spPr>
      </p:pic>
      <p:pic>
        <p:nvPicPr>
          <p:cNvPr id="14" name="Image 12" descr="preencoded.png"/>
          <p:cNvPicPr>
            <a:picLocks noChangeAspect="1"/>
          </p:cNvPicPr>
          <p:nvPr/>
        </p:nvPicPr>
        <p:blipFill>
          <a:blip r:embed="rId13"/>
          <a:stretch>
            <a:fillRect/>
          </a:stretch>
        </p:blipFill>
        <p:spPr>
          <a:xfrm>
            <a:off x="6591300" y="2857500"/>
            <a:ext cx="228600" cy="304800"/>
          </a:xfrm>
          <a:prstGeom prst="rect">
            <a:avLst/>
          </a:prstGeom>
        </p:spPr>
      </p:pic>
      <p:pic>
        <p:nvPicPr>
          <p:cNvPr id="15" name="Image 13" descr="preencoded.png"/>
          <p:cNvPicPr>
            <a:picLocks noChangeAspect="1"/>
          </p:cNvPicPr>
          <p:nvPr/>
        </p:nvPicPr>
        <p:blipFill>
          <a:blip r:embed="rId14"/>
          <a:stretch>
            <a:fillRect/>
          </a:stretch>
        </p:blipFill>
        <p:spPr>
          <a:xfrm>
            <a:off x="457200" y="4191000"/>
            <a:ext cx="5524500" cy="1752600"/>
          </a:xfrm>
          <a:prstGeom prst="rect">
            <a:avLst/>
          </a:prstGeom>
        </p:spPr>
      </p:pic>
      <p:pic>
        <p:nvPicPr>
          <p:cNvPr id="16" name="Image 14" descr="preencoded.png"/>
          <p:cNvPicPr>
            <a:picLocks noChangeAspect="1"/>
          </p:cNvPicPr>
          <p:nvPr/>
        </p:nvPicPr>
        <p:blipFill>
          <a:blip r:embed="rId15"/>
          <a:stretch>
            <a:fillRect/>
          </a:stretch>
        </p:blipFill>
        <p:spPr>
          <a:xfrm>
            <a:off x="685800" y="4419600"/>
            <a:ext cx="561975" cy="609600"/>
          </a:xfrm>
          <a:prstGeom prst="rect">
            <a:avLst/>
          </a:prstGeom>
        </p:spPr>
      </p:pic>
      <p:pic>
        <p:nvPicPr>
          <p:cNvPr id="17" name="Image 15" descr="preencoded.png"/>
          <p:cNvPicPr>
            <a:picLocks noChangeAspect="1"/>
          </p:cNvPicPr>
          <p:nvPr/>
        </p:nvPicPr>
        <p:blipFill>
          <a:blip r:embed="rId16"/>
          <a:stretch>
            <a:fillRect/>
          </a:stretch>
        </p:blipFill>
        <p:spPr>
          <a:xfrm>
            <a:off x="838200" y="4572000"/>
            <a:ext cx="257175" cy="304800"/>
          </a:xfrm>
          <a:prstGeom prst="rect">
            <a:avLst/>
          </a:prstGeom>
        </p:spPr>
      </p:pic>
      <p:pic>
        <p:nvPicPr>
          <p:cNvPr id="18" name="Image 16" descr="preencoded.png"/>
          <p:cNvPicPr>
            <a:picLocks noChangeAspect="1"/>
          </p:cNvPicPr>
          <p:nvPr/>
        </p:nvPicPr>
        <p:blipFill>
          <a:blip r:embed="rId14"/>
          <a:stretch>
            <a:fillRect/>
          </a:stretch>
        </p:blipFill>
        <p:spPr>
          <a:xfrm>
            <a:off x="6210300" y="4191000"/>
            <a:ext cx="5524500" cy="1752600"/>
          </a:xfrm>
          <a:prstGeom prst="rect">
            <a:avLst/>
          </a:prstGeom>
        </p:spPr>
      </p:pic>
      <p:pic>
        <p:nvPicPr>
          <p:cNvPr id="19" name="Image 17" descr="preencoded.png"/>
          <p:cNvPicPr>
            <a:picLocks noChangeAspect="1"/>
          </p:cNvPicPr>
          <p:nvPr/>
        </p:nvPicPr>
        <p:blipFill>
          <a:blip r:embed="rId17"/>
          <a:stretch>
            <a:fillRect/>
          </a:stretch>
        </p:blipFill>
        <p:spPr>
          <a:xfrm>
            <a:off x="6438900" y="4419600"/>
            <a:ext cx="590550" cy="609600"/>
          </a:xfrm>
          <a:prstGeom prst="rect">
            <a:avLst/>
          </a:prstGeom>
        </p:spPr>
      </p:pic>
      <p:pic>
        <p:nvPicPr>
          <p:cNvPr id="20" name="Image 18" descr="preencoded.png"/>
          <p:cNvPicPr>
            <a:picLocks noChangeAspect="1"/>
          </p:cNvPicPr>
          <p:nvPr/>
        </p:nvPicPr>
        <p:blipFill>
          <a:blip r:embed="rId18"/>
          <a:stretch>
            <a:fillRect/>
          </a:stretch>
        </p:blipFill>
        <p:spPr>
          <a:xfrm>
            <a:off x="6591300" y="4572000"/>
            <a:ext cx="285750" cy="304800"/>
          </a:xfrm>
          <a:prstGeom prst="rect">
            <a:avLst/>
          </a:prstGeom>
        </p:spPr>
      </p:pic>
      <p:pic>
        <p:nvPicPr>
          <p:cNvPr id="21" name="Image 19" descr="preencoded.png"/>
          <p:cNvPicPr>
            <a:picLocks noChangeAspect="1"/>
          </p:cNvPicPr>
          <p:nvPr/>
        </p:nvPicPr>
        <p:blipFill>
          <a:blip r:embed="rId19"/>
          <a:stretch>
            <a:fillRect/>
          </a:stretch>
        </p:blipFill>
        <p:spPr>
          <a:xfrm>
            <a:off x="457200" y="5943600"/>
            <a:ext cx="11277600" cy="762000"/>
          </a:xfrm>
          <a:prstGeom prst="rect">
            <a:avLst/>
          </a:prstGeom>
        </p:spPr>
      </p:pic>
      <p:pic>
        <p:nvPicPr>
          <p:cNvPr id="22" name="Image 20" descr="preencoded.png"/>
          <p:cNvPicPr>
            <a:picLocks noChangeAspect="1"/>
          </p:cNvPicPr>
          <p:nvPr/>
        </p:nvPicPr>
        <p:blipFill>
          <a:blip r:embed="rId20"/>
          <a:stretch>
            <a:fillRect/>
          </a:stretch>
        </p:blipFill>
        <p:spPr>
          <a:xfrm>
            <a:off x="609600" y="6124575"/>
            <a:ext cx="114300" cy="152400"/>
          </a:xfrm>
          <a:prstGeom prst="rect">
            <a:avLst/>
          </a:prstGeom>
        </p:spPr>
      </p:pic>
      <p:sp>
        <p:nvSpPr>
          <p:cNvPr id="23" name="Text 0"/>
          <p:cNvSpPr/>
          <p:nvPr/>
        </p:nvSpPr>
        <p:spPr>
          <a:xfrm>
            <a:off x="457200" y="152400"/>
            <a:ext cx="12405360"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Future Enhancements</a:t>
            </a:r>
            <a:endParaRPr lang="en-US" sz="2040" dirty="0"/>
          </a:p>
        </p:txBody>
      </p:sp>
      <p:sp>
        <p:nvSpPr>
          <p:cNvPr id="24" name="Text 1"/>
          <p:cNvSpPr/>
          <p:nvPr/>
        </p:nvSpPr>
        <p:spPr>
          <a:xfrm>
            <a:off x="457200" y="952500"/>
            <a:ext cx="8534400" cy="533400"/>
          </a:xfrm>
          <a:prstGeom prst="rect">
            <a:avLst/>
          </a:prstGeom>
          <a:noFill/>
          <a:ln/>
        </p:spPr>
        <p:txBody>
          <a:bodyPr wrap="square" lIns="0" tIns="0" rIns="0" bIns="0" rtlCol="0" anchor="t">
            <a:spAutoFit/>
          </a:bodyPr>
          <a:lstStyle/>
          <a:p>
            <a:pPr marL="0" indent="0">
              <a:lnSpc>
                <a:spcPts val="2100"/>
              </a:lnSpc>
              <a:buNone/>
            </a:pPr>
            <a:r>
              <a:rPr lang="en-US" sz="1260" dirty="0">
                <a:solidFill>
                  <a:srgbClr val="374151"/>
                </a:solidFill>
                <a:latin typeface="ui-sans-serif" pitchFamily="34" charset="0"/>
                <a:ea typeface="ui-sans-serif" pitchFamily="34" charset="-122"/>
                <a:cs typeface="ui-sans-serif" pitchFamily="34" charset="-120"/>
              </a:rPr>
              <a:t>To further enhance the project's capabilities and extend its value, several future enhancements are planned:</a:t>
            </a:r>
            <a:endParaRPr lang="en-US" sz="1260" dirty="0"/>
          </a:p>
        </p:txBody>
      </p:sp>
      <p:sp>
        <p:nvSpPr>
          <p:cNvPr id="25" name="Text 2"/>
          <p:cNvSpPr/>
          <p:nvPr/>
        </p:nvSpPr>
        <p:spPr>
          <a:xfrm>
            <a:off x="316230" y="1981200"/>
            <a:ext cx="3101340" cy="190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4B5563"/>
                </a:solidFill>
                <a:latin typeface="ui-sans-serif" pitchFamily="34" charset="0"/>
                <a:ea typeface="ui-sans-serif" pitchFamily="34" charset="-122"/>
                <a:cs typeface="ui-sans-serif" pitchFamily="34" charset="-120"/>
              </a:rPr>
              <a:t>Short-term</a:t>
            </a:r>
            <a:endParaRPr lang="en-US" sz="980" dirty="0"/>
          </a:p>
        </p:txBody>
      </p:sp>
      <p:sp>
        <p:nvSpPr>
          <p:cNvPr id="26" name="Text 3"/>
          <p:cNvSpPr/>
          <p:nvPr/>
        </p:nvSpPr>
        <p:spPr>
          <a:xfrm>
            <a:off x="3135630" y="1981200"/>
            <a:ext cx="3101340" cy="190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4B5563"/>
                </a:solidFill>
                <a:latin typeface="ui-sans-serif" pitchFamily="34" charset="0"/>
                <a:ea typeface="ui-sans-serif" pitchFamily="34" charset="-122"/>
                <a:cs typeface="ui-sans-serif" pitchFamily="34" charset="-120"/>
              </a:rPr>
              <a:t>Mid-term</a:t>
            </a:r>
            <a:endParaRPr lang="en-US" sz="980" dirty="0"/>
          </a:p>
        </p:txBody>
      </p:sp>
      <p:sp>
        <p:nvSpPr>
          <p:cNvPr id="27" name="Text 4"/>
          <p:cNvSpPr/>
          <p:nvPr/>
        </p:nvSpPr>
        <p:spPr>
          <a:xfrm>
            <a:off x="5955030" y="1981200"/>
            <a:ext cx="3101340" cy="190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4B5563"/>
                </a:solidFill>
                <a:latin typeface="ui-sans-serif" pitchFamily="34" charset="0"/>
                <a:ea typeface="ui-sans-serif" pitchFamily="34" charset="-122"/>
                <a:cs typeface="ui-sans-serif" pitchFamily="34" charset="-120"/>
              </a:rPr>
              <a:t>Long-term</a:t>
            </a:r>
            <a:endParaRPr lang="en-US" sz="980" dirty="0"/>
          </a:p>
        </p:txBody>
      </p:sp>
      <p:sp>
        <p:nvSpPr>
          <p:cNvPr id="28" name="Text 5"/>
          <p:cNvSpPr/>
          <p:nvPr/>
        </p:nvSpPr>
        <p:spPr>
          <a:xfrm>
            <a:off x="8774430" y="1981200"/>
            <a:ext cx="3101340" cy="190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4B5563"/>
                </a:solidFill>
                <a:latin typeface="ui-sans-serif" pitchFamily="34" charset="0"/>
                <a:ea typeface="ui-sans-serif" pitchFamily="34" charset="-122"/>
                <a:cs typeface="ui-sans-serif" pitchFamily="34" charset="-120"/>
              </a:rPr>
              <a:t>Future</a:t>
            </a:r>
            <a:endParaRPr lang="en-US" sz="980" dirty="0"/>
          </a:p>
        </p:txBody>
      </p:sp>
      <p:sp>
        <p:nvSpPr>
          <p:cNvPr id="29" name="Text 6"/>
          <p:cNvSpPr/>
          <p:nvPr/>
        </p:nvSpPr>
        <p:spPr>
          <a:xfrm>
            <a:off x="1409700" y="2705100"/>
            <a:ext cx="477774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F2937"/>
                </a:solidFill>
                <a:latin typeface="ui-sans-serif" pitchFamily="34" charset="0"/>
                <a:ea typeface="ui-sans-serif" pitchFamily="34" charset="-122"/>
                <a:cs typeface="ui-sans-serif" pitchFamily="34" charset="-120"/>
              </a:rPr>
              <a:t>Real-time Data Streaming &amp; Analytics</a:t>
            </a:r>
            <a:endParaRPr lang="en-US" sz="1380" dirty="0"/>
          </a:p>
        </p:txBody>
      </p:sp>
      <p:sp>
        <p:nvSpPr>
          <p:cNvPr id="30" name="Text 7"/>
          <p:cNvSpPr/>
          <p:nvPr/>
        </p:nvSpPr>
        <p:spPr>
          <a:xfrm>
            <a:off x="1409700" y="3048000"/>
            <a:ext cx="4343400" cy="685800"/>
          </a:xfrm>
          <a:prstGeom prst="rect">
            <a:avLst/>
          </a:prstGeom>
          <a:noFill/>
          <a:ln/>
        </p:spPr>
        <p:txBody>
          <a:bodyPr wrap="square" lIns="0" tIns="0" rIns="0" bIns="0" rtlCol="0" anchor="t">
            <a:spAutoFit/>
          </a:bodyPr>
          <a:lstStyle/>
          <a:p>
            <a:pPr marL="0" indent="0">
              <a:lnSpc>
                <a:spcPts val="1800"/>
              </a:lnSpc>
              <a:buNone/>
            </a:pPr>
            <a:r>
              <a:rPr lang="en-US" sz="1120" dirty="0">
                <a:solidFill>
                  <a:srgbClr val="4B5563"/>
                </a:solidFill>
                <a:latin typeface="ui-sans-serif" pitchFamily="34" charset="0"/>
                <a:ea typeface="ui-sans-serif" pitchFamily="34" charset="-122"/>
                <a:cs typeface="ui-sans-serif" pitchFamily="34" charset="-120"/>
              </a:rPr>
              <a:t>Implement capabilities for processing and analyzing data as it arrives, enabling immediate insights without batch processing delays.</a:t>
            </a:r>
            <a:endParaRPr lang="en-US" sz="1120" dirty="0"/>
          </a:p>
        </p:txBody>
      </p:sp>
      <p:sp>
        <p:nvSpPr>
          <p:cNvPr id="31" name="Text 8"/>
          <p:cNvSpPr/>
          <p:nvPr/>
        </p:nvSpPr>
        <p:spPr>
          <a:xfrm>
            <a:off x="7162800" y="2705100"/>
            <a:ext cx="477774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F2937"/>
                </a:solidFill>
                <a:latin typeface="ui-sans-serif" pitchFamily="34" charset="0"/>
                <a:ea typeface="ui-sans-serif" pitchFamily="34" charset="-122"/>
                <a:cs typeface="ui-sans-serif" pitchFamily="34" charset="-120"/>
              </a:rPr>
              <a:t>Predictive Modeling for Sales &amp; Pricing</a:t>
            </a:r>
            <a:endParaRPr lang="en-US" sz="1380" dirty="0"/>
          </a:p>
        </p:txBody>
      </p:sp>
      <p:sp>
        <p:nvSpPr>
          <p:cNvPr id="32" name="Text 9"/>
          <p:cNvSpPr/>
          <p:nvPr/>
        </p:nvSpPr>
        <p:spPr>
          <a:xfrm>
            <a:off x="7162800" y="3048000"/>
            <a:ext cx="4343400" cy="685800"/>
          </a:xfrm>
          <a:prstGeom prst="rect">
            <a:avLst/>
          </a:prstGeom>
          <a:noFill/>
          <a:ln/>
        </p:spPr>
        <p:txBody>
          <a:bodyPr wrap="square" lIns="0" tIns="0" rIns="0" bIns="0" rtlCol="0" anchor="t">
            <a:spAutoFit/>
          </a:bodyPr>
          <a:lstStyle/>
          <a:p>
            <a:pPr marL="0" indent="0">
              <a:lnSpc>
                <a:spcPts val="1800"/>
              </a:lnSpc>
              <a:buNone/>
            </a:pPr>
            <a:r>
              <a:rPr lang="en-US" sz="1120" dirty="0">
                <a:solidFill>
                  <a:srgbClr val="4B5563"/>
                </a:solidFill>
                <a:latin typeface="ui-sans-serif" pitchFamily="34" charset="0"/>
                <a:ea typeface="ui-sans-serif" pitchFamily="34" charset="-122"/>
                <a:cs typeface="ui-sans-serif" pitchFamily="34" charset="-120"/>
              </a:rPr>
              <a:t>Develop models to forecast sales trends and optimize pricing strategies based on historical data patterns and market factors.</a:t>
            </a:r>
            <a:endParaRPr lang="en-US" sz="1120" dirty="0"/>
          </a:p>
        </p:txBody>
      </p:sp>
      <p:sp>
        <p:nvSpPr>
          <p:cNvPr id="33" name="Text 10"/>
          <p:cNvSpPr/>
          <p:nvPr/>
        </p:nvSpPr>
        <p:spPr>
          <a:xfrm>
            <a:off x="1438275" y="4419600"/>
            <a:ext cx="4746308"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F2937"/>
                </a:solidFill>
                <a:latin typeface="ui-sans-serif" pitchFamily="34" charset="0"/>
                <a:ea typeface="ui-sans-serif" pitchFamily="34" charset="-122"/>
                <a:cs typeface="ui-sans-serif" pitchFamily="34" charset="-120"/>
              </a:rPr>
              <a:t>Expanded Dashboard Filters and KPIs</a:t>
            </a:r>
            <a:endParaRPr lang="en-US" sz="1380" dirty="0"/>
          </a:p>
        </p:txBody>
      </p:sp>
      <p:sp>
        <p:nvSpPr>
          <p:cNvPr id="34" name="Text 11"/>
          <p:cNvSpPr/>
          <p:nvPr/>
        </p:nvSpPr>
        <p:spPr>
          <a:xfrm>
            <a:off x="1438275" y="4762500"/>
            <a:ext cx="4314825" cy="685800"/>
          </a:xfrm>
          <a:prstGeom prst="rect">
            <a:avLst/>
          </a:prstGeom>
          <a:noFill/>
          <a:ln/>
        </p:spPr>
        <p:txBody>
          <a:bodyPr wrap="square" lIns="0" tIns="0" rIns="0" bIns="0" rtlCol="0" anchor="t">
            <a:spAutoFit/>
          </a:bodyPr>
          <a:lstStyle/>
          <a:p>
            <a:pPr marL="0" indent="0">
              <a:lnSpc>
                <a:spcPts val="1800"/>
              </a:lnSpc>
              <a:buNone/>
            </a:pPr>
            <a:r>
              <a:rPr lang="en-US" sz="1120" dirty="0">
                <a:solidFill>
                  <a:srgbClr val="4B5563"/>
                </a:solidFill>
                <a:latin typeface="ui-sans-serif" pitchFamily="34" charset="0"/>
                <a:ea typeface="ui-sans-serif" pitchFamily="34" charset="-122"/>
                <a:cs typeface="ui-sans-serif" pitchFamily="34" charset="-120"/>
              </a:rPr>
              <a:t>Add more granular filtering options and key performance indicators to the Power BI dashboard for deeper data exploration.</a:t>
            </a:r>
            <a:endParaRPr lang="en-US" sz="1120" dirty="0"/>
          </a:p>
        </p:txBody>
      </p:sp>
      <p:sp>
        <p:nvSpPr>
          <p:cNvPr id="35" name="Text 12"/>
          <p:cNvSpPr/>
          <p:nvPr/>
        </p:nvSpPr>
        <p:spPr>
          <a:xfrm>
            <a:off x="7219950" y="4419600"/>
            <a:ext cx="4286250" cy="5334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F2937"/>
                </a:solidFill>
                <a:latin typeface="ui-sans-serif" pitchFamily="34" charset="0"/>
                <a:ea typeface="ui-sans-serif" pitchFamily="34" charset="-122"/>
                <a:cs typeface="ui-sans-serif" pitchFamily="34" charset="-120"/>
              </a:rPr>
              <a:t>Security &amp; Role-based Access in Power BI</a:t>
            </a:r>
            <a:endParaRPr lang="en-US" sz="1380" dirty="0"/>
          </a:p>
        </p:txBody>
      </p:sp>
      <p:sp>
        <p:nvSpPr>
          <p:cNvPr id="36" name="Text 13"/>
          <p:cNvSpPr/>
          <p:nvPr/>
        </p:nvSpPr>
        <p:spPr>
          <a:xfrm>
            <a:off x="7219950" y="5029200"/>
            <a:ext cx="4286250" cy="685800"/>
          </a:xfrm>
          <a:prstGeom prst="rect">
            <a:avLst/>
          </a:prstGeom>
          <a:noFill/>
          <a:ln/>
        </p:spPr>
        <p:txBody>
          <a:bodyPr wrap="square" lIns="0" tIns="0" rIns="0" bIns="0" rtlCol="0" anchor="t">
            <a:spAutoFit/>
          </a:bodyPr>
          <a:lstStyle/>
          <a:p>
            <a:pPr marL="0" indent="0">
              <a:lnSpc>
                <a:spcPts val="1800"/>
              </a:lnSpc>
              <a:buNone/>
            </a:pPr>
            <a:r>
              <a:rPr lang="en-US" sz="1120" dirty="0">
                <a:solidFill>
                  <a:srgbClr val="4B5563"/>
                </a:solidFill>
                <a:latin typeface="ui-sans-serif" pitchFamily="34" charset="0"/>
                <a:ea typeface="ui-sans-serif" pitchFamily="34" charset="-122"/>
                <a:cs typeface="ui-sans-serif" pitchFamily="34" charset="-120"/>
              </a:rPr>
              <a:t>Enhance data security and access control within the Power BI environment to support different user roles and data sensitivity levels.</a:t>
            </a:r>
            <a:endParaRPr lang="en-US" sz="1120" dirty="0"/>
          </a:p>
        </p:txBody>
      </p:sp>
      <p:sp>
        <p:nvSpPr>
          <p:cNvPr id="37" name="Text 14"/>
          <p:cNvSpPr/>
          <p:nvPr/>
        </p:nvSpPr>
        <p:spPr>
          <a:xfrm>
            <a:off x="800100" y="6096000"/>
            <a:ext cx="1097280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1E40AF"/>
                </a:solidFill>
                <a:latin typeface="ui-sans-serif" pitchFamily="34" charset="0"/>
                <a:ea typeface="ui-sans-serif" pitchFamily="34" charset="-122"/>
                <a:cs typeface="ui-sans-serif" pitchFamily="34" charset="-120"/>
              </a:rPr>
              <a:t>These enhancements will further strengthen the project's capabilities, providing more timely and insightful analytics to support business decision-making.</a:t>
            </a:r>
            <a:endParaRPr lang="en-US" sz="1120" dirty="0"/>
          </a:p>
        </p:txBody>
      </p:sp>
      <p:sp>
        <p:nvSpPr>
          <p:cNvPr id="38" name="Text 15"/>
          <p:cNvSpPr/>
          <p:nvPr/>
        </p:nvSpPr>
        <p:spPr>
          <a:xfrm>
            <a:off x="457200" y="7086600"/>
            <a:ext cx="2910944"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Azure-based Car Sales Analytics Project</a:t>
            </a:r>
            <a:endParaRPr lang="en-US" sz="98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3533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47700"/>
          </a:xfrm>
          <a:prstGeom prst="rect">
            <a:avLst/>
          </a:prstGeom>
        </p:spPr>
      </p:pic>
      <p:pic>
        <p:nvPicPr>
          <p:cNvPr id="4" name="Image 2" descr="preencoded.png"/>
          <p:cNvPicPr>
            <a:picLocks noChangeAspect="1"/>
          </p:cNvPicPr>
          <p:nvPr/>
        </p:nvPicPr>
        <p:blipFill>
          <a:blip r:embed="rId5"/>
          <a:stretch>
            <a:fillRect/>
          </a:stretch>
        </p:blipFill>
        <p:spPr>
          <a:xfrm>
            <a:off x="457200" y="1790700"/>
            <a:ext cx="3606701" cy="2057400"/>
          </a:xfrm>
          <a:prstGeom prst="rect">
            <a:avLst/>
          </a:prstGeom>
        </p:spPr>
      </p:pic>
      <p:pic>
        <p:nvPicPr>
          <p:cNvPr id="5" name="Image 3" descr="preencoded.png"/>
          <p:cNvPicPr>
            <a:picLocks noChangeAspect="1"/>
          </p:cNvPicPr>
          <p:nvPr/>
        </p:nvPicPr>
        <p:blipFill>
          <a:blip r:embed="rId6"/>
          <a:stretch>
            <a:fillRect/>
          </a:stretch>
        </p:blipFill>
        <p:spPr>
          <a:xfrm>
            <a:off x="685800" y="2019300"/>
            <a:ext cx="428625" cy="533400"/>
          </a:xfrm>
          <a:prstGeom prst="rect">
            <a:avLst/>
          </a:prstGeom>
        </p:spPr>
      </p:pic>
      <p:pic>
        <p:nvPicPr>
          <p:cNvPr id="6" name="Image 4" descr="preencoded.png"/>
          <p:cNvPicPr>
            <a:picLocks noChangeAspect="1"/>
          </p:cNvPicPr>
          <p:nvPr/>
        </p:nvPicPr>
        <p:blipFill>
          <a:blip r:embed="rId7"/>
          <a:stretch>
            <a:fillRect/>
          </a:stretch>
        </p:blipFill>
        <p:spPr>
          <a:xfrm>
            <a:off x="800100" y="2133600"/>
            <a:ext cx="200025" cy="304800"/>
          </a:xfrm>
          <a:prstGeom prst="rect">
            <a:avLst/>
          </a:prstGeom>
        </p:spPr>
      </p:pic>
      <p:pic>
        <p:nvPicPr>
          <p:cNvPr id="7" name="Image 5" descr="preencoded.png"/>
          <p:cNvPicPr>
            <a:picLocks noChangeAspect="1"/>
          </p:cNvPicPr>
          <p:nvPr/>
        </p:nvPicPr>
        <p:blipFill>
          <a:blip r:embed="rId8"/>
          <a:stretch>
            <a:fillRect/>
          </a:stretch>
        </p:blipFill>
        <p:spPr>
          <a:xfrm>
            <a:off x="4292501" y="1790700"/>
            <a:ext cx="3606850" cy="2057400"/>
          </a:xfrm>
          <a:prstGeom prst="rect">
            <a:avLst/>
          </a:prstGeom>
        </p:spPr>
      </p:pic>
      <p:pic>
        <p:nvPicPr>
          <p:cNvPr id="8" name="Image 6" descr="preencoded.png"/>
          <p:cNvPicPr>
            <a:picLocks noChangeAspect="1"/>
          </p:cNvPicPr>
          <p:nvPr/>
        </p:nvPicPr>
        <p:blipFill>
          <a:blip r:embed="rId9"/>
          <a:stretch>
            <a:fillRect/>
          </a:stretch>
        </p:blipFill>
        <p:spPr>
          <a:xfrm>
            <a:off x="4521101" y="2019300"/>
            <a:ext cx="457200" cy="533400"/>
          </a:xfrm>
          <a:prstGeom prst="rect">
            <a:avLst/>
          </a:prstGeom>
        </p:spPr>
      </p:pic>
      <p:pic>
        <p:nvPicPr>
          <p:cNvPr id="9" name="Image 7" descr="preencoded.png"/>
          <p:cNvPicPr>
            <a:picLocks noChangeAspect="1"/>
          </p:cNvPicPr>
          <p:nvPr/>
        </p:nvPicPr>
        <p:blipFill>
          <a:blip r:embed="rId10"/>
          <a:stretch>
            <a:fillRect/>
          </a:stretch>
        </p:blipFill>
        <p:spPr>
          <a:xfrm>
            <a:off x="4635401" y="2133600"/>
            <a:ext cx="228600" cy="304800"/>
          </a:xfrm>
          <a:prstGeom prst="rect">
            <a:avLst/>
          </a:prstGeom>
        </p:spPr>
      </p:pic>
      <p:pic>
        <p:nvPicPr>
          <p:cNvPr id="10" name="Image 8" descr="preencoded.png"/>
          <p:cNvPicPr>
            <a:picLocks noChangeAspect="1"/>
          </p:cNvPicPr>
          <p:nvPr/>
        </p:nvPicPr>
        <p:blipFill>
          <a:blip r:embed="rId11"/>
          <a:stretch>
            <a:fillRect/>
          </a:stretch>
        </p:blipFill>
        <p:spPr>
          <a:xfrm>
            <a:off x="8127950" y="1790700"/>
            <a:ext cx="3606701" cy="2057400"/>
          </a:xfrm>
          <a:prstGeom prst="rect">
            <a:avLst/>
          </a:prstGeom>
        </p:spPr>
      </p:pic>
      <p:pic>
        <p:nvPicPr>
          <p:cNvPr id="11" name="Image 9" descr="preencoded.png"/>
          <p:cNvPicPr>
            <a:picLocks noChangeAspect="1"/>
          </p:cNvPicPr>
          <p:nvPr/>
        </p:nvPicPr>
        <p:blipFill>
          <a:blip r:embed="rId12"/>
          <a:stretch>
            <a:fillRect/>
          </a:stretch>
        </p:blipFill>
        <p:spPr>
          <a:xfrm>
            <a:off x="8356550" y="2019300"/>
            <a:ext cx="485775" cy="533400"/>
          </a:xfrm>
          <a:prstGeom prst="rect">
            <a:avLst/>
          </a:prstGeom>
        </p:spPr>
      </p:pic>
      <p:pic>
        <p:nvPicPr>
          <p:cNvPr id="12" name="Image 10" descr="preencoded.png"/>
          <p:cNvPicPr>
            <a:picLocks noChangeAspect="1"/>
          </p:cNvPicPr>
          <p:nvPr/>
        </p:nvPicPr>
        <p:blipFill>
          <a:blip r:embed="rId13"/>
          <a:stretch>
            <a:fillRect/>
          </a:stretch>
        </p:blipFill>
        <p:spPr>
          <a:xfrm>
            <a:off x="8470850" y="2133600"/>
            <a:ext cx="257175" cy="304800"/>
          </a:xfrm>
          <a:prstGeom prst="rect">
            <a:avLst/>
          </a:prstGeom>
        </p:spPr>
      </p:pic>
      <p:pic>
        <p:nvPicPr>
          <p:cNvPr id="13" name="Image 11" descr="preencoded.png"/>
          <p:cNvPicPr>
            <a:picLocks noChangeAspect="1"/>
          </p:cNvPicPr>
          <p:nvPr/>
        </p:nvPicPr>
        <p:blipFill>
          <a:blip r:embed="rId14"/>
          <a:stretch>
            <a:fillRect/>
          </a:stretch>
        </p:blipFill>
        <p:spPr>
          <a:xfrm>
            <a:off x="1143000" y="4152900"/>
            <a:ext cx="1676400" cy="1143000"/>
          </a:xfrm>
          <a:prstGeom prst="rect">
            <a:avLst/>
          </a:prstGeom>
        </p:spPr>
      </p:pic>
      <p:pic>
        <p:nvPicPr>
          <p:cNvPr id="14" name="Image 12" descr="preencoded.png"/>
          <p:cNvPicPr>
            <a:picLocks noChangeAspect="1"/>
          </p:cNvPicPr>
          <p:nvPr/>
        </p:nvPicPr>
        <p:blipFill>
          <a:blip r:embed="rId15"/>
          <a:stretch>
            <a:fillRect/>
          </a:stretch>
        </p:blipFill>
        <p:spPr>
          <a:xfrm>
            <a:off x="1838325" y="4305300"/>
            <a:ext cx="285750" cy="304800"/>
          </a:xfrm>
          <a:prstGeom prst="rect">
            <a:avLst/>
          </a:prstGeom>
        </p:spPr>
      </p:pic>
      <p:pic>
        <p:nvPicPr>
          <p:cNvPr id="15" name="Image 13" descr="preencoded.png"/>
          <p:cNvPicPr>
            <a:picLocks noChangeAspect="1"/>
          </p:cNvPicPr>
          <p:nvPr/>
        </p:nvPicPr>
        <p:blipFill>
          <a:blip r:embed="rId16"/>
          <a:stretch>
            <a:fillRect/>
          </a:stretch>
        </p:blipFill>
        <p:spPr>
          <a:xfrm>
            <a:off x="3200400" y="4152900"/>
            <a:ext cx="1676400" cy="1143000"/>
          </a:xfrm>
          <a:prstGeom prst="rect">
            <a:avLst/>
          </a:prstGeom>
        </p:spPr>
      </p:pic>
      <p:pic>
        <p:nvPicPr>
          <p:cNvPr id="16" name="Image 14" descr="preencoded.png"/>
          <p:cNvPicPr>
            <a:picLocks noChangeAspect="1"/>
          </p:cNvPicPr>
          <p:nvPr/>
        </p:nvPicPr>
        <p:blipFill>
          <a:blip r:embed="rId17"/>
          <a:stretch>
            <a:fillRect/>
          </a:stretch>
        </p:blipFill>
        <p:spPr>
          <a:xfrm>
            <a:off x="3895725" y="4305300"/>
            <a:ext cx="285750" cy="304800"/>
          </a:xfrm>
          <a:prstGeom prst="rect">
            <a:avLst/>
          </a:prstGeom>
        </p:spPr>
      </p:pic>
      <p:pic>
        <p:nvPicPr>
          <p:cNvPr id="17" name="Image 15" descr="preencoded.png"/>
          <p:cNvPicPr>
            <a:picLocks noChangeAspect="1"/>
          </p:cNvPicPr>
          <p:nvPr/>
        </p:nvPicPr>
        <p:blipFill>
          <a:blip r:embed="rId18"/>
          <a:stretch>
            <a:fillRect/>
          </a:stretch>
        </p:blipFill>
        <p:spPr>
          <a:xfrm>
            <a:off x="5257800" y="4267200"/>
            <a:ext cx="1676400" cy="914400"/>
          </a:xfrm>
          <a:prstGeom prst="rect">
            <a:avLst/>
          </a:prstGeom>
        </p:spPr>
      </p:pic>
      <p:pic>
        <p:nvPicPr>
          <p:cNvPr id="18" name="Image 16" descr="preencoded.png"/>
          <p:cNvPicPr>
            <a:picLocks noChangeAspect="1"/>
          </p:cNvPicPr>
          <p:nvPr/>
        </p:nvPicPr>
        <p:blipFill>
          <a:blip r:embed="rId19"/>
          <a:stretch>
            <a:fillRect/>
          </a:stretch>
        </p:blipFill>
        <p:spPr>
          <a:xfrm>
            <a:off x="5981700" y="4419600"/>
            <a:ext cx="228600" cy="304800"/>
          </a:xfrm>
          <a:prstGeom prst="rect">
            <a:avLst/>
          </a:prstGeom>
        </p:spPr>
      </p:pic>
      <p:pic>
        <p:nvPicPr>
          <p:cNvPr id="19" name="Image 17" descr="preencoded.png"/>
          <p:cNvPicPr>
            <a:picLocks noChangeAspect="1"/>
          </p:cNvPicPr>
          <p:nvPr/>
        </p:nvPicPr>
        <p:blipFill>
          <a:blip r:embed="rId20"/>
          <a:stretch>
            <a:fillRect/>
          </a:stretch>
        </p:blipFill>
        <p:spPr>
          <a:xfrm>
            <a:off x="7315200" y="4152900"/>
            <a:ext cx="1676400" cy="1143000"/>
          </a:xfrm>
          <a:prstGeom prst="rect">
            <a:avLst/>
          </a:prstGeom>
        </p:spPr>
      </p:pic>
      <p:pic>
        <p:nvPicPr>
          <p:cNvPr id="20" name="Image 18" descr="preencoded.png"/>
          <p:cNvPicPr>
            <a:picLocks noChangeAspect="1"/>
          </p:cNvPicPr>
          <p:nvPr/>
        </p:nvPicPr>
        <p:blipFill>
          <a:blip r:embed="rId21"/>
          <a:stretch>
            <a:fillRect/>
          </a:stretch>
        </p:blipFill>
        <p:spPr>
          <a:xfrm>
            <a:off x="8024812" y="4305300"/>
            <a:ext cx="257175" cy="304800"/>
          </a:xfrm>
          <a:prstGeom prst="rect">
            <a:avLst/>
          </a:prstGeom>
        </p:spPr>
      </p:pic>
      <p:pic>
        <p:nvPicPr>
          <p:cNvPr id="21" name="Image 19" descr="preencoded.png"/>
          <p:cNvPicPr>
            <a:picLocks noChangeAspect="1"/>
          </p:cNvPicPr>
          <p:nvPr/>
        </p:nvPicPr>
        <p:blipFill>
          <a:blip r:embed="rId22"/>
          <a:stretch>
            <a:fillRect/>
          </a:stretch>
        </p:blipFill>
        <p:spPr>
          <a:xfrm>
            <a:off x="9372600" y="4152900"/>
            <a:ext cx="1676400" cy="1143000"/>
          </a:xfrm>
          <a:prstGeom prst="rect">
            <a:avLst/>
          </a:prstGeom>
        </p:spPr>
      </p:pic>
      <p:pic>
        <p:nvPicPr>
          <p:cNvPr id="22" name="Image 20" descr="preencoded.png"/>
          <p:cNvPicPr>
            <a:picLocks noChangeAspect="1"/>
          </p:cNvPicPr>
          <p:nvPr/>
        </p:nvPicPr>
        <p:blipFill>
          <a:blip r:embed="rId23"/>
          <a:stretch>
            <a:fillRect/>
          </a:stretch>
        </p:blipFill>
        <p:spPr>
          <a:xfrm>
            <a:off x="10125075" y="4305300"/>
            <a:ext cx="171450" cy="304800"/>
          </a:xfrm>
          <a:prstGeom prst="rect">
            <a:avLst/>
          </a:prstGeom>
        </p:spPr>
      </p:pic>
      <p:pic>
        <p:nvPicPr>
          <p:cNvPr id="23" name="Image 21" descr="preencoded.png"/>
          <p:cNvPicPr>
            <a:picLocks noChangeAspect="1"/>
          </p:cNvPicPr>
          <p:nvPr/>
        </p:nvPicPr>
        <p:blipFill>
          <a:blip r:embed="rId24"/>
          <a:stretch>
            <a:fillRect/>
          </a:stretch>
        </p:blipFill>
        <p:spPr>
          <a:xfrm>
            <a:off x="2438400" y="5600700"/>
            <a:ext cx="7315200" cy="1104900"/>
          </a:xfrm>
          <a:prstGeom prst="rect">
            <a:avLst/>
          </a:prstGeom>
        </p:spPr>
      </p:pic>
      <p:pic>
        <p:nvPicPr>
          <p:cNvPr id="24" name="Image 22" descr="preencoded.png"/>
          <p:cNvPicPr>
            <a:picLocks noChangeAspect="1"/>
          </p:cNvPicPr>
          <p:nvPr/>
        </p:nvPicPr>
        <p:blipFill>
          <a:blip r:embed="rId25"/>
          <a:stretch>
            <a:fillRect/>
          </a:stretch>
        </p:blipFill>
        <p:spPr>
          <a:xfrm>
            <a:off x="2630091" y="5781675"/>
            <a:ext cx="152400" cy="171450"/>
          </a:xfrm>
          <a:prstGeom prst="rect">
            <a:avLst/>
          </a:prstGeom>
        </p:spPr>
      </p:pic>
      <p:pic>
        <p:nvPicPr>
          <p:cNvPr id="25" name="Image 23" descr="preencoded.png"/>
          <p:cNvPicPr>
            <a:picLocks noChangeAspect="1"/>
          </p:cNvPicPr>
          <p:nvPr/>
        </p:nvPicPr>
        <p:blipFill>
          <a:blip r:embed="rId26"/>
          <a:stretch>
            <a:fillRect/>
          </a:stretch>
        </p:blipFill>
        <p:spPr>
          <a:xfrm>
            <a:off x="6425952" y="6315075"/>
            <a:ext cx="161925" cy="171450"/>
          </a:xfrm>
          <a:prstGeom prst="rect">
            <a:avLst/>
          </a:prstGeom>
        </p:spPr>
      </p:pic>
      <p:sp>
        <p:nvSpPr>
          <p:cNvPr id="26" name="Text 0"/>
          <p:cNvSpPr/>
          <p:nvPr/>
        </p:nvSpPr>
        <p:spPr>
          <a:xfrm>
            <a:off x="457200" y="152400"/>
            <a:ext cx="12405360"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Conclusion</a:t>
            </a:r>
            <a:endParaRPr lang="en-US" sz="2040" dirty="0"/>
          </a:p>
        </p:txBody>
      </p:sp>
      <p:sp>
        <p:nvSpPr>
          <p:cNvPr id="27" name="Text 1"/>
          <p:cNvSpPr/>
          <p:nvPr/>
        </p:nvSpPr>
        <p:spPr>
          <a:xfrm>
            <a:off x="457200" y="952500"/>
            <a:ext cx="8534400" cy="533400"/>
          </a:xfrm>
          <a:prstGeom prst="rect">
            <a:avLst/>
          </a:prstGeom>
          <a:noFill/>
          <a:ln/>
        </p:spPr>
        <p:txBody>
          <a:bodyPr wrap="square" lIns="0" tIns="0" rIns="0" bIns="0" rtlCol="0" anchor="t">
            <a:spAutoFit/>
          </a:bodyPr>
          <a:lstStyle/>
          <a:p>
            <a:pPr marL="0" indent="0">
              <a:lnSpc>
                <a:spcPts val="2100"/>
              </a:lnSpc>
              <a:buNone/>
            </a:pPr>
            <a:r>
              <a:rPr lang="en-US" sz="1260" dirty="0">
                <a:solidFill>
                  <a:srgbClr val="374151"/>
                </a:solidFill>
                <a:latin typeface="ui-sans-serif" pitchFamily="34" charset="0"/>
                <a:ea typeface="ui-sans-serif" pitchFamily="34" charset="-122"/>
                <a:cs typeface="ui-sans-serif" pitchFamily="34" charset="-120"/>
              </a:rPr>
              <a:t>The Azure-based Car Sales Analytics Project successfully implemented an end-to-end data pipeline, transforming raw car sales data into actionable business insights.</a:t>
            </a:r>
            <a:endParaRPr lang="en-US" sz="1260" dirty="0"/>
          </a:p>
        </p:txBody>
      </p:sp>
      <p:sp>
        <p:nvSpPr>
          <p:cNvPr id="28" name="Text 2"/>
          <p:cNvSpPr/>
          <p:nvPr/>
        </p:nvSpPr>
        <p:spPr>
          <a:xfrm>
            <a:off x="1266825" y="2152650"/>
            <a:ext cx="1424285" cy="266700"/>
          </a:xfrm>
          <a:prstGeom prst="rect">
            <a:avLst/>
          </a:prstGeom>
          <a:noFill/>
          <a:ln/>
        </p:spPr>
        <p:txBody>
          <a:bodyPr wrap="square" lIns="0" tIns="0" rIns="0" bIns="0" rtlCol="0" anchor="t">
            <a:spAutoFit/>
          </a:bodyPr>
          <a:lstStyle/>
          <a:p>
            <a:pPr marL="0" indent="0">
              <a:lnSpc>
                <a:spcPts val="2100"/>
              </a:lnSpc>
              <a:buNone/>
            </a:pPr>
            <a:r>
              <a:rPr lang="en-US" sz="1260" b="1" dirty="0">
                <a:solidFill>
                  <a:srgbClr val="1F2937"/>
                </a:solidFill>
                <a:latin typeface="ui-sans-serif" pitchFamily="34" charset="0"/>
                <a:ea typeface="ui-sans-serif" pitchFamily="34" charset="-122"/>
                <a:cs typeface="ui-sans-serif" pitchFamily="34" charset="-120"/>
              </a:rPr>
              <a:t>Data Pipeline</a:t>
            </a:r>
            <a:endParaRPr lang="en-US" sz="1260" dirty="0"/>
          </a:p>
        </p:txBody>
      </p:sp>
      <p:sp>
        <p:nvSpPr>
          <p:cNvPr id="29" name="Text 3"/>
          <p:cNvSpPr/>
          <p:nvPr/>
        </p:nvSpPr>
        <p:spPr>
          <a:xfrm>
            <a:off x="685800" y="2705100"/>
            <a:ext cx="3149501" cy="914400"/>
          </a:xfrm>
          <a:prstGeom prst="rect">
            <a:avLst/>
          </a:prstGeom>
          <a:noFill/>
          <a:ln/>
        </p:spPr>
        <p:txBody>
          <a:bodyPr wrap="square" lIns="0" tIns="0" rIns="0" bIns="0" rtlCol="0" anchor="t">
            <a:spAutoFit/>
          </a:bodyPr>
          <a:lstStyle/>
          <a:p>
            <a:pPr marL="0" indent="0">
              <a:lnSpc>
                <a:spcPts val="1800"/>
              </a:lnSpc>
              <a:buNone/>
            </a:pPr>
            <a:r>
              <a:rPr lang="en-US" sz="1120" dirty="0">
                <a:solidFill>
                  <a:srgbClr val="4B5563"/>
                </a:solidFill>
                <a:latin typeface="ui-sans-serif" pitchFamily="34" charset="0"/>
                <a:ea typeface="ui-sans-serif" pitchFamily="34" charset="-122"/>
                <a:cs typeface="ui-sans-serif" pitchFamily="34" charset="-120"/>
              </a:rPr>
              <a:t>Implemented robust ETL processes using Azure Data Factory and Databricks with Spark, establishing a reliable data foundation.</a:t>
            </a:r>
            <a:endParaRPr lang="en-US" sz="1120" dirty="0"/>
          </a:p>
        </p:txBody>
      </p:sp>
      <p:sp>
        <p:nvSpPr>
          <p:cNvPr id="30" name="Text 4"/>
          <p:cNvSpPr/>
          <p:nvPr/>
        </p:nvSpPr>
        <p:spPr>
          <a:xfrm>
            <a:off x="5130701" y="2152650"/>
            <a:ext cx="1456045" cy="266700"/>
          </a:xfrm>
          <a:prstGeom prst="rect">
            <a:avLst/>
          </a:prstGeom>
          <a:noFill/>
          <a:ln/>
        </p:spPr>
        <p:txBody>
          <a:bodyPr wrap="square" lIns="0" tIns="0" rIns="0" bIns="0" rtlCol="0" anchor="t">
            <a:spAutoFit/>
          </a:bodyPr>
          <a:lstStyle/>
          <a:p>
            <a:pPr marL="0" indent="0">
              <a:lnSpc>
                <a:spcPts val="2100"/>
              </a:lnSpc>
              <a:buNone/>
            </a:pPr>
            <a:r>
              <a:rPr lang="en-US" sz="1260" b="1" dirty="0">
                <a:solidFill>
                  <a:srgbClr val="1F2937"/>
                </a:solidFill>
                <a:latin typeface="ui-sans-serif" pitchFamily="34" charset="0"/>
                <a:ea typeface="ui-sans-serif" pitchFamily="34" charset="-122"/>
                <a:cs typeface="ui-sans-serif" pitchFamily="34" charset="-120"/>
              </a:rPr>
              <a:t>SQL Analytics</a:t>
            </a:r>
            <a:endParaRPr lang="en-US" sz="1260" dirty="0"/>
          </a:p>
        </p:txBody>
      </p:sp>
      <p:sp>
        <p:nvSpPr>
          <p:cNvPr id="31" name="Text 5"/>
          <p:cNvSpPr/>
          <p:nvPr/>
        </p:nvSpPr>
        <p:spPr>
          <a:xfrm>
            <a:off x="4521101" y="2705100"/>
            <a:ext cx="3149650" cy="914400"/>
          </a:xfrm>
          <a:prstGeom prst="rect">
            <a:avLst/>
          </a:prstGeom>
          <a:noFill/>
          <a:ln/>
        </p:spPr>
        <p:txBody>
          <a:bodyPr wrap="square" lIns="0" tIns="0" rIns="0" bIns="0" rtlCol="0" anchor="t">
            <a:spAutoFit/>
          </a:bodyPr>
          <a:lstStyle/>
          <a:p>
            <a:pPr marL="0" indent="0">
              <a:lnSpc>
                <a:spcPts val="1800"/>
              </a:lnSpc>
              <a:buNone/>
            </a:pPr>
            <a:r>
              <a:rPr lang="en-US" sz="1120" dirty="0">
                <a:solidFill>
                  <a:srgbClr val="4B5563"/>
                </a:solidFill>
                <a:latin typeface="ui-sans-serif" pitchFamily="34" charset="0"/>
                <a:ea typeface="ui-sans-serif" pitchFamily="34" charset="-122"/>
                <a:cs typeface="ui-sans-serif" pitchFamily="34" charset="-120"/>
              </a:rPr>
              <a:t>Extracted valuable insights through structured SQL queries, uncovering key trends in sales performance, customer behavior, and market dynamics.</a:t>
            </a:r>
            <a:endParaRPr lang="en-US" sz="1120" dirty="0"/>
          </a:p>
        </p:txBody>
      </p:sp>
      <p:sp>
        <p:nvSpPr>
          <p:cNvPr id="32" name="Text 6"/>
          <p:cNvSpPr/>
          <p:nvPr/>
        </p:nvSpPr>
        <p:spPr>
          <a:xfrm>
            <a:off x="8994725" y="2152650"/>
            <a:ext cx="2376101" cy="266700"/>
          </a:xfrm>
          <a:prstGeom prst="rect">
            <a:avLst/>
          </a:prstGeom>
          <a:noFill/>
          <a:ln/>
        </p:spPr>
        <p:txBody>
          <a:bodyPr wrap="square" lIns="0" tIns="0" rIns="0" bIns="0" rtlCol="0" anchor="t">
            <a:spAutoFit/>
          </a:bodyPr>
          <a:lstStyle/>
          <a:p>
            <a:pPr marL="0" indent="0">
              <a:lnSpc>
                <a:spcPts val="2100"/>
              </a:lnSpc>
              <a:buNone/>
            </a:pPr>
            <a:r>
              <a:rPr lang="en-US" sz="1260" b="1" dirty="0">
                <a:solidFill>
                  <a:srgbClr val="1F2937"/>
                </a:solidFill>
                <a:latin typeface="ui-sans-serif" pitchFamily="34" charset="0"/>
                <a:ea typeface="ui-sans-serif" pitchFamily="34" charset="-122"/>
                <a:cs typeface="ui-sans-serif" pitchFamily="34" charset="-120"/>
              </a:rPr>
              <a:t>Interactive Dashboard</a:t>
            </a:r>
            <a:endParaRPr lang="en-US" sz="1260" dirty="0"/>
          </a:p>
        </p:txBody>
      </p:sp>
      <p:sp>
        <p:nvSpPr>
          <p:cNvPr id="33" name="Text 7"/>
          <p:cNvSpPr/>
          <p:nvPr/>
        </p:nvSpPr>
        <p:spPr>
          <a:xfrm>
            <a:off x="8356550" y="2705100"/>
            <a:ext cx="3149501" cy="914400"/>
          </a:xfrm>
          <a:prstGeom prst="rect">
            <a:avLst/>
          </a:prstGeom>
          <a:noFill/>
          <a:ln/>
        </p:spPr>
        <p:txBody>
          <a:bodyPr wrap="square" lIns="0" tIns="0" rIns="0" bIns="0" rtlCol="0" anchor="t">
            <a:spAutoFit/>
          </a:bodyPr>
          <a:lstStyle/>
          <a:p>
            <a:pPr marL="0" indent="0">
              <a:lnSpc>
                <a:spcPts val="1800"/>
              </a:lnSpc>
              <a:buNone/>
            </a:pPr>
            <a:r>
              <a:rPr lang="en-US" sz="1120" dirty="0">
                <a:solidFill>
                  <a:srgbClr val="4B5563"/>
                </a:solidFill>
                <a:latin typeface="ui-sans-serif" pitchFamily="34" charset="0"/>
                <a:ea typeface="ui-sans-serif" pitchFamily="34" charset="-122"/>
                <a:cs typeface="ui-sans-serif" pitchFamily="34" charset="-120"/>
              </a:rPr>
              <a:t>Developed an interactive Power BI dashboard enabling stakeholders to explore data and make informed business decisions.</a:t>
            </a:r>
            <a:endParaRPr lang="en-US" sz="1120" dirty="0"/>
          </a:p>
        </p:txBody>
      </p:sp>
      <p:sp>
        <p:nvSpPr>
          <p:cNvPr id="34" name="Text 8"/>
          <p:cNvSpPr/>
          <p:nvPr/>
        </p:nvSpPr>
        <p:spPr>
          <a:xfrm>
            <a:off x="1295400" y="4686300"/>
            <a:ext cx="1371600" cy="457200"/>
          </a:xfrm>
          <a:prstGeom prst="rect">
            <a:avLst/>
          </a:prstGeom>
          <a:noFill/>
          <a:ln/>
        </p:spPr>
        <p:txBody>
          <a:bodyPr wrap="square" lIns="0" tIns="0" rIns="0" bIns="0" rtlCol="0" anchor="t">
            <a:spAutoFit/>
          </a:bodyPr>
          <a:lstStyle/>
          <a:p>
            <a:pPr marL="0" indent="0" algn="ctr">
              <a:lnSpc>
                <a:spcPts val="1800"/>
              </a:lnSpc>
              <a:buNone/>
            </a:pPr>
            <a:r>
              <a:rPr lang="en-US" sz="1120" dirty="0">
                <a:solidFill>
                  <a:srgbClr val="FFFFFF"/>
                </a:solidFill>
                <a:latin typeface="ui-sans-serif" pitchFamily="34" charset="0"/>
                <a:ea typeface="ui-sans-serif" pitchFamily="34" charset="-122"/>
                <a:cs typeface="ui-sans-serif" pitchFamily="34" charset="-120"/>
              </a:rPr>
              <a:t>Raw Data Ingestion</a:t>
            </a:r>
            <a:endParaRPr lang="en-US" sz="1120" dirty="0"/>
          </a:p>
        </p:txBody>
      </p:sp>
      <p:sp>
        <p:nvSpPr>
          <p:cNvPr id="35" name="Text 9"/>
          <p:cNvSpPr/>
          <p:nvPr/>
        </p:nvSpPr>
        <p:spPr>
          <a:xfrm>
            <a:off x="3352800" y="4686300"/>
            <a:ext cx="1371600" cy="457200"/>
          </a:xfrm>
          <a:prstGeom prst="rect">
            <a:avLst/>
          </a:prstGeom>
          <a:noFill/>
          <a:ln/>
        </p:spPr>
        <p:txBody>
          <a:bodyPr wrap="square" lIns="0" tIns="0" rIns="0" bIns="0" rtlCol="0" anchor="t">
            <a:spAutoFit/>
          </a:bodyPr>
          <a:lstStyle/>
          <a:p>
            <a:pPr marL="0" indent="0" algn="ctr">
              <a:lnSpc>
                <a:spcPts val="1800"/>
              </a:lnSpc>
              <a:buNone/>
            </a:pPr>
            <a:r>
              <a:rPr lang="en-US" sz="1120" dirty="0">
                <a:solidFill>
                  <a:srgbClr val="FFFFFF"/>
                </a:solidFill>
                <a:latin typeface="ui-sans-serif" pitchFamily="34" charset="0"/>
                <a:ea typeface="ui-sans-serif" pitchFamily="34" charset="-122"/>
                <a:cs typeface="ui-sans-serif" pitchFamily="34" charset="-120"/>
              </a:rPr>
              <a:t>Data Transformation</a:t>
            </a:r>
            <a:endParaRPr lang="en-US" sz="1120" dirty="0"/>
          </a:p>
        </p:txBody>
      </p:sp>
      <p:sp>
        <p:nvSpPr>
          <p:cNvPr id="36" name="Text 10"/>
          <p:cNvSpPr/>
          <p:nvPr/>
        </p:nvSpPr>
        <p:spPr>
          <a:xfrm>
            <a:off x="5558053" y="4800600"/>
            <a:ext cx="1075745" cy="228600"/>
          </a:xfrm>
          <a:prstGeom prst="rect">
            <a:avLst/>
          </a:prstGeom>
          <a:noFill/>
          <a:ln/>
        </p:spPr>
        <p:txBody>
          <a:bodyPr wrap="square" lIns="0" tIns="0" rIns="0" bIns="0" rtlCol="0" anchor="t">
            <a:spAutoFit/>
          </a:bodyPr>
          <a:lstStyle/>
          <a:p>
            <a:pPr marL="0" indent="0" algn="ctr">
              <a:lnSpc>
                <a:spcPts val="1800"/>
              </a:lnSpc>
              <a:buNone/>
            </a:pPr>
            <a:r>
              <a:rPr lang="en-US" sz="1120" dirty="0">
                <a:solidFill>
                  <a:srgbClr val="FFFFFF"/>
                </a:solidFill>
                <a:latin typeface="ui-sans-serif" pitchFamily="34" charset="0"/>
                <a:ea typeface="ui-sans-serif" pitchFamily="34" charset="-122"/>
                <a:cs typeface="ui-sans-serif" pitchFamily="34" charset="-120"/>
              </a:rPr>
              <a:t>SQL Analysis</a:t>
            </a:r>
            <a:endParaRPr lang="en-US" sz="1120" dirty="0"/>
          </a:p>
        </p:txBody>
      </p:sp>
      <p:sp>
        <p:nvSpPr>
          <p:cNvPr id="37" name="Text 11"/>
          <p:cNvSpPr/>
          <p:nvPr/>
        </p:nvSpPr>
        <p:spPr>
          <a:xfrm>
            <a:off x="7467600" y="4686300"/>
            <a:ext cx="1371600" cy="457200"/>
          </a:xfrm>
          <a:prstGeom prst="rect">
            <a:avLst/>
          </a:prstGeom>
          <a:noFill/>
          <a:ln/>
        </p:spPr>
        <p:txBody>
          <a:bodyPr wrap="square" lIns="0" tIns="0" rIns="0" bIns="0" rtlCol="0" anchor="t">
            <a:spAutoFit/>
          </a:bodyPr>
          <a:lstStyle/>
          <a:p>
            <a:pPr marL="0" indent="0" algn="ctr">
              <a:lnSpc>
                <a:spcPts val="1800"/>
              </a:lnSpc>
              <a:buNone/>
            </a:pPr>
            <a:r>
              <a:rPr lang="en-US" sz="1120" dirty="0">
                <a:solidFill>
                  <a:srgbClr val="FFFFFF"/>
                </a:solidFill>
                <a:latin typeface="ui-sans-serif" pitchFamily="34" charset="0"/>
                <a:ea typeface="ui-sans-serif" pitchFamily="34" charset="-122"/>
                <a:cs typeface="ui-sans-serif" pitchFamily="34" charset="-120"/>
              </a:rPr>
              <a:t>Power BI Dashboard</a:t>
            </a:r>
            <a:endParaRPr lang="en-US" sz="1120" dirty="0"/>
          </a:p>
        </p:txBody>
      </p:sp>
      <p:sp>
        <p:nvSpPr>
          <p:cNvPr id="38" name="Text 12"/>
          <p:cNvSpPr/>
          <p:nvPr/>
        </p:nvSpPr>
        <p:spPr>
          <a:xfrm>
            <a:off x="9525000" y="4686300"/>
            <a:ext cx="1371600" cy="457200"/>
          </a:xfrm>
          <a:prstGeom prst="rect">
            <a:avLst/>
          </a:prstGeom>
          <a:noFill/>
          <a:ln/>
        </p:spPr>
        <p:txBody>
          <a:bodyPr wrap="square" lIns="0" tIns="0" rIns="0" bIns="0" rtlCol="0" anchor="t">
            <a:spAutoFit/>
          </a:bodyPr>
          <a:lstStyle/>
          <a:p>
            <a:pPr marL="0" indent="0" algn="ctr">
              <a:lnSpc>
                <a:spcPts val="1800"/>
              </a:lnSpc>
              <a:buNone/>
            </a:pPr>
            <a:r>
              <a:rPr lang="en-US" sz="1120" dirty="0">
                <a:solidFill>
                  <a:srgbClr val="FFFFFF"/>
                </a:solidFill>
                <a:latin typeface="ui-sans-serif" pitchFamily="34" charset="0"/>
                <a:ea typeface="ui-sans-serif" pitchFamily="34" charset="-122"/>
                <a:cs typeface="ui-sans-serif" pitchFamily="34" charset="-120"/>
              </a:rPr>
              <a:t>Actionable Insights</a:t>
            </a:r>
            <a:endParaRPr lang="en-US" sz="1120" dirty="0"/>
          </a:p>
        </p:txBody>
      </p:sp>
      <p:sp>
        <p:nvSpPr>
          <p:cNvPr id="39" name="Text 13"/>
          <p:cNvSpPr/>
          <p:nvPr/>
        </p:nvSpPr>
        <p:spPr>
          <a:xfrm>
            <a:off x="2590800" y="5753100"/>
            <a:ext cx="7010400" cy="800100"/>
          </a:xfrm>
          <a:prstGeom prst="rect">
            <a:avLst/>
          </a:prstGeom>
          <a:noFill/>
          <a:ln/>
        </p:spPr>
        <p:txBody>
          <a:bodyPr wrap="square" lIns="0" tIns="0" rIns="0" bIns="0" rtlCol="0" anchor="t">
            <a:spAutoFit/>
          </a:bodyPr>
          <a:lstStyle/>
          <a:p>
            <a:pPr marL="0" indent="0" algn="ctr">
              <a:lnSpc>
                <a:spcPts val="2100"/>
              </a:lnSpc>
              <a:buNone/>
            </a:pPr>
            <a:r>
              <a:rPr lang="en-US" sz="1260" dirty="0">
                <a:solidFill>
                  <a:srgbClr val="1E40AF"/>
                </a:solidFill>
                <a:latin typeface="ui-sans-serif" pitchFamily="34" charset="0"/>
                <a:ea typeface="ui-sans-serif" pitchFamily="34" charset="-122"/>
                <a:cs typeface="ui-sans-serif" pitchFamily="34" charset="-120"/>
              </a:rPr>
              <a:t>This project demonstrates how an integrated Azure ecosystem can transform raw data into actionable business insights, enabling data-driven decision making.</a:t>
            </a:r>
            <a:endParaRPr lang="en-US" sz="1260" dirty="0"/>
          </a:p>
        </p:txBody>
      </p:sp>
      <p:sp>
        <p:nvSpPr>
          <p:cNvPr id="40" name="Text 14"/>
          <p:cNvSpPr/>
          <p:nvPr/>
        </p:nvSpPr>
        <p:spPr>
          <a:xfrm>
            <a:off x="457200" y="7086600"/>
            <a:ext cx="2910944"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Azure-based Car Sales Analytics Project</a:t>
            </a:r>
            <a:endParaRPr lang="en-US" sz="98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5057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47700"/>
          </a:xfrm>
          <a:prstGeom prst="rect">
            <a:avLst/>
          </a:prstGeom>
        </p:spPr>
      </p:pic>
      <p:pic>
        <p:nvPicPr>
          <p:cNvPr id="4" name="Image 2" descr="preencoded.png"/>
          <p:cNvPicPr>
            <a:picLocks noChangeAspect="1"/>
          </p:cNvPicPr>
          <p:nvPr/>
        </p:nvPicPr>
        <p:blipFill>
          <a:blip r:embed="rId5"/>
          <a:stretch>
            <a:fillRect/>
          </a:stretch>
        </p:blipFill>
        <p:spPr>
          <a:xfrm>
            <a:off x="457200" y="1371600"/>
            <a:ext cx="571500" cy="38100"/>
          </a:xfrm>
          <a:prstGeom prst="rect">
            <a:avLst/>
          </a:prstGeom>
        </p:spPr>
      </p:pic>
      <p:pic>
        <p:nvPicPr>
          <p:cNvPr id="5" name="Image 3" descr="preencoded.png"/>
          <p:cNvPicPr>
            <a:picLocks noChangeAspect="1"/>
          </p:cNvPicPr>
          <p:nvPr/>
        </p:nvPicPr>
        <p:blipFill>
          <a:blip r:embed="rId5"/>
          <a:stretch>
            <a:fillRect/>
          </a:stretch>
        </p:blipFill>
        <p:spPr>
          <a:xfrm>
            <a:off x="457200" y="2895600"/>
            <a:ext cx="571500" cy="38100"/>
          </a:xfrm>
          <a:prstGeom prst="rect">
            <a:avLst/>
          </a:prstGeom>
        </p:spPr>
      </p:pic>
      <p:pic>
        <p:nvPicPr>
          <p:cNvPr id="6" name="Image 4" descr="preencoded.png"/>
          <p:cNvPicPr>
            <a:picLocks noChangeAspect="1"/>
          </p:cNvPicPr>
          <p:nvPr/>
        </p:nvPicPr>
        <p:blipFill>
          <a:blip r:embed="rId6"/>
          <a:stretch>
            <a:fillRect/>
          </a:stretch>
        </p:blipFill>
        <p:spPr>
          <a:xfrm>
            <a:off x="457200" y="3371850"/>
            <a:ext cx="2260402" cy="2209800"/>
          </a:xfrm>
          <a:prstGeom prst="rect">
            <a:avLst/>
          </a:prstGeom>
        </p:spPr>
      </p:pic>
      <p:pic>
        <p:nvPicPr>
          <p:cNvPr id="7" name="Image 5" descr="preencoded.png"/>
          <p:cNvPicPr>
            <a:picLocks noChangeAspect="1"/>
          </p:cNvPicPr>
          <p:nvPr/>
        </p:nvPicPr>
        <p:blipFill>
          <a:blip r:embed="rId7"/>
          <a:stretch>
            <a:fillRect/>
          </a:stretch>
        </p:blipFill>
        <p:spPr>
          <a:xfrm>
            <a:off x="1282601" y="3600450"/>
            <a:ext cx="609600" cy="685800"/>
          </a:xfrm>
          <a:prstGeom prst="rect">
            <a:avLst/>
          </a:prstGeom>
        </p:spPr>
      </p:pic>
      <p:pic>
        <p:nvPicPr>
          <p:cNvPr id="8" name="Image 6" descr="preencoded.png"/>
          <p:cNvPicPr>
            <a:picLocks noChangeAspect="1"/>
          </p:cNvPicPr>
          <p:nvPr/>
        </p:nvPicPr>
        <p:blipFill>
          <a:blip r:embed="rId8"/>
          <a:stretch>
            <a:fillRect/>
          </a:stretch>
        </p:blipFill>
        <p:spPr>
          <a:xfrm>
            <a:off x="1435001" y="3752850"/>
            <a:ext cx="304800" cy="381000"/>
          </a:xfrm>
          <a:prstGeom prst="rect">
            <a:avLst/>
          </a:prstGeom>
        </p:spPr>
      </p:pic>
      <p:pic>
        <p:nvPicPr>
          <p:cNvPr id="9" name="Image 7" descr="preencoded.png"/>
          <p:cNvPicPr>
            <a:picLocks noChangeAspect="1"/>
          </p:cNvPicPr>
          <p:nvPr/>
        </p:nvPicPr>
        <p:blipFill>
          <a:blip r:embed="rId9"/>
          <a:stretch>
            <a:fillRect/>
          </a:stretch>
        </p:blipFill>
        <p:spPr>
          <a:xfrm>
            <a:off x="2812852" y="4467225"/>
            <a:ext cx="554831" cy="19050"/>
          </a:xfrm>
          <a:prstGeom prst="rect">
            <a:avLst/>
          </a:prstGeom>
        </p:spPr>
      </p:pic>
      <p:pic>
        <p:nvPicPr>
          <p:cNvPr id="10" name="Image 8" descr="preencoded.png"/>
          <p:cNvPicPr>
            <a:picLocks noChangeAspect="1"/>
          </p:cNvPicPr>
          <p:nvPr/>
        </p:nvPicPr>
        <p:blipFill>
          <a:blip r:embed="rId10"/>
          <a:stretch>
            <a:fillRect/>
          </a:stretch>
        </p:blipFill>
        <p:spPr>
          <a:xfrm>
            <a:off x="3462933" y="3238500"/>
            <a:ext cx="2260402" cy="2476500"/>
          </a:xfrm>
          <a:prstGeom prst="rect">
            <a:avLst/>
          </a:prstGeom>
        </p:spPr>
      </p:pic>
      <p:pic>
        <p:nvPicPr>
          <p:cNvPr id="11" name="Image 9" descr="preencoded.png"/>
          <p:cNvPicPr>
            <a:picLocks noChangeAspect="1"/>
          </p:cNvPicPr>
          <p:nvPr/>
        </p:nvPicPr>
        <p:blipFill>
          <a:blip r:embed="rId11"/>
          <a:stretch>
            <a:fillRect/>
          </a:stretch>
        </p:blipFill>
        <p:spPr>
          <a:xfrm>
            <a:off x="4226421" y="3467100"/>
            <a:ext cx="733425" cy="685800"/>
          </a:xfrm>
          <a:prstGeom prst="rect">
            <a:avLst/>
          </a:prstGeom>
        </p:spPr>
      </p:pic>
      <p:pic>
        <p:nvPicPr>
          <p:cNvPr id="12" name="Image 10" descr="preencoded.png"/>
          <p:cNvPicPr>
            <a:picLocks noChangeAspect="1"/>
          </p:cNvPicPr>
          <p:nvPr/>
        </p:nvPicPr>
        <p:blipFill>
          <a:blip r:embed="rId12"/>
          <a:stretch>
            <a:fillRect/>
          </a:stretch>
        </p:blipFill>
        <p:spPr>
          <a:xfrm>
            <a:off x="4378821" y="3619500"/>
            <a:ext cx="428625" cy="381000"/>
          </a:xfrm>
          <a:prstGeom prst="rect">
            <a:avLst/>
          </a:prstGeom>
        </p:spPr>
      </p:pic>
      <p:pic>
        <p:nvPicPr>
          <p:cNvPr id="13" name="Image 11" descr="preencoded.png"/>
          <p:cNvPicPr>
            <a:picLocks noChangeAspect="1"/>
          </p:cNvPicPr>
          <p:nvPr/>
        </p:nvPicPr>
        <p:blipFill>
          <a:blip r:embed="rId9"/>
          <a:stretch>
            <a:fillRect/>
          </a:stretch>
        </p:blipFill>
        <p:spPr>
          <a:xfrm>
            <a:off x="5818584" y="4467225"/>
            <a:ext cx="554831" cy="19050"/>
          </a:xfrm>
          <a:prstGeom prst="rect">
            <a:avLst/>
          </a:prstGeom>
        </p:spPr>
      </p:pic>
      <p:pic>
        <p:nvPicPr>
          <p:cNvPr id="14" name="Image 12" descr="preencoded.png"/>
          <p:cNvPicPr>
            <a:picLocks noChangeAspect="1"/>
          </p:cNvPicPr>
          <p:nvPr/>
        </p:nvPicPr>
        <p:blipFill>
          <a:blip r:embed="rId13"/>
          <a:stretch>
            <a:fillRect/>
          </a:stretch>
        </p:blipFill>
        <p:spPr>
          <a:xfrm>
            <a:off x="6468666" y="3238500"/>
            <a:ext cx="2260402" cy="2476500"/>
          </a:xfrm>
          <a:prstGeom prst="rect">
            <a:avLst/>
          </a:prstGeom>
        </p:spPr>
      </p:pic>
      <p:pic>
        <p:nvPicPr>
          <p:cNvPr id="15" name="Image 13" descr="preencoded.png"/>
          <p:cNvPicPr>
            <a:picLocks noChangeAspect="1"/>
          </p:cNvPicPr>
          <p:nvPr/>
        </p:nvPicPr>
        <p:blipFill>
          <a:blip r:embed="rId14"/>
          <a:stretch>
            <a:fillRect/>
          </a:stretch>
        </p:blipFill>
        <p:spPr>
          <a:xfrm>
            <a:off x="7275016" y="3467100"/>
            <a:ext cx="647700" cy="685800"/>
          </a:xfrm>
          <a:prstGeom prst="rect">
            <a:avLst/>
          </a:prstGeom>
        </p:spPr>
      </p:pic>
      <p:pic>
        <p:nvPicPr>
          <p:cNvPr id="16" name="Image 14" descr="preencoded.png"/>
          <p:cNvPicPr>
            <a:picLocks noChangeAspect="1"/>
          </p:cNvPicPr>
          <p:nvPr/>
        </p:nvPicPr>
        <p:blipFill>
          <a:blip r:embed="rId15"/>
          <a:stretch>
            <a:fillRect/>
          </a:stretch>
        </p:blipFill>
        <p:spPr>
          <a:xfrm>
            <a:off x="7427416" y="3619500"/>
            <a:ext cx="342900" cy="381000"/>
          </a:xfrm>
          <a:prstGeom prst="rect">
            <a:avLst/>
          </a:prstGeom>
        </p:spPr>
      </p:pic>
      <p:pic>
        <p:nvPicPr>
          <p:cNvPr id="17" name="Image 15" descr="preencoded.png"/>
          <p:cNvPicPr>
            <a:picLocks noChangeAspect="1"/>
          </p:cNvPicPr>
          <p:nvPr/>
        </p:nvPicPr>
        <p:blipFill>
          <a:blip r:embed="rId9"/>
          <a:stretch>
            <a:fillRect/>
          </a:stretch>
        </p:blipFill>
        <p:spPr>
          <a:xfrm>
            <a:off x="8824317" y="4467225"/>
            <a:ext cx="554831" cy="19050"/>
          </a:xfrm>
          <a:prstGeom prst="rect">
            <a:avLst/>
          </a:prstGeom>
        </p:spPr>
      </p:pic>
      <p:pic>
        <p:nvPicPr>
          <p:cNvPr id="18" name="Image 16" descr="preencoded.png"/>
          <p:cNvPicPr>
            <a:picLocks noChangeAspect="1"/>
          </p:cNvPicPr>
          <p:nvPr/>
        </p:nvPicPr>
        <p:blipFill>
          <a:blip r:embed="rId10"/>
          <a:stretch>
            <a:fillRect/>
          </a:stretch>
        </p:blipFill>
        <p:spPr>
          <a:xfrm>
            <a:off x="9474398" y="3238500"/>
            <a:ext cx="2260402" cy="2476500"/>
          </a:xfrm>
          <a:prstGeom prst="rect">
            <a:avLst/>
          </a:prstGeom>
        </p:spPr>
      </p:pic>
      <p:pic>
        <p:nvPicPr>
          <p:cNvPr id="19" name="Image 17" descr="preencoded.png"/>
          <p:cNvPicPr>
            <a:picLocks noChangeAspect="1"/>
          </p:cNvPicPr>
          <p:nvPr/>
        </p:nvPicPr>
        <p:blipFill>
          <a:blip r:embed="rId16"/>
          <a:stretch>
            <a:fillRect/>
          </a:stretch>
        </p:blipFill>
        <p:spPr>
          <a:xfrm>
            <a:off x="10256937" y="3467100"/>
            <a:ext cx="695325" cy="685800"/>
          </a:xfrm>
          <a:prstGeom prst="rect">
            <a:avLst/>
          </a:prstGeom>
        </p:spPr>
      </p:pic>
      <p:pic>
        <p:nvPicPr>
          <p:cNvPr id="20" name="Image 18" descr="preencoded.png"/>
          <p:cNvPicPr>
            <a:picLocks noChangeAspect="1"/>
          </p:cNvPicPr>
          <p:nvPr/>
        </p:nvPicPr>
        <p:blipFill>
          <a:blip r:embed="rId17"/>
          <a:stretch>
            <a:fillRect/>
          </a:stretch>
        </p:blipFill>
        <p:spPr>
          <a:xfrm>
            <a:off x="10409337" y="3619500"/>
            <a:ext cx="390525" cy="381000"/>
          </a:xfrm>
          <a:prstGeom prst="rect">
            <a:avLst/>
          </a:prstGeom>
        </p:spPr>
      </p:pic>
      <p:pic>
        <p:nvPicPr>
          <p:cNvPr id="21" name="Image 19" descr="preencoded.png"/>
          <p:cNvPicPr>
            <a:picLocks noChangeAspect="1"/>
          </p:cNvPicPr>
          <p:nvPr/>
        </p:nvPicPr>
        <p:blipFill>
          <a:blip r:embed="rId18"/>
          <a:stretch>
            <a:fillRect/>
          </a:stretch>
        </p:blipFill>
        <p:spPr>
          <a:xfrm>
            <a:off x="457200" y="6096000"/>
            <a:ext cx="11277600" cy="762000"/>
          </a:xfrm>
          <a:prstGeom prst="rect">
            <a:avLst/>
          </a:prstGeom>
        </p:spPr>
      </p:pic>
      <p:pic>
        <p:nvPicPr>
          <p:cNvPr id="22" name="Image 20" descr="preencoded.png"/>
          <p:cNvPicPr>
            <a:picLocks noChangeAspect="1"/>
          </p:cNvPicPr>
          <p:nvPr/>
        </p:nvPicPr>
        <p:blipFill>
          <a:blip r:embed="rId19"/>
          <a:stretch>
            <a:fillRect/>
          </a:stretch>
        </p:blipFill>
        <p:spPr>
          <a:xfrm>
            <a:off x="609600" y="6276975"/>
            <a:ext cx="114300" cy="152400"/>
          </a:xfrm>
          <a:prstGeom prst="rect">
            <a:avLst/>
          </a:prstGeom>
        </p:spPr>
      </p:pic>
      <p:sp>
        <p:nvSpPr>
          <p:cNvPr id="23" name="Text 0"/>
          <p:cNvSpPr/>
          <p:nvPr/>
        </p:nvSpPr>
        <p:spPr>
          <a:xfrm>
            <a:off x="457200" y="152400"/>
            <a:ext cx="12405360"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Project Overview</a:t>
            </a:r>
            <a:endParaRPr lang="en-US" sz="2040" dirty="0"/>
          </a:p>
        </p:txBody>
      </p:sp>
      <p:sp>
        <p:nvSpPr>
          <p:cNvPr id="24" name="Text 1"/>
          <p:cNvSpPr/>
          <p:nvPr/>
        </p:nvSpPr>
        <p:spPr>
          <a:xfrm>
            <a:off x="457200" y="952500"/>
            <a:ext cx="12405360"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1F2937"/>
                </a:solidFill>
                <a:latin typeface="ui-sans-serif" pitchFamily="34" charset="0"/>
                <a:ea typeface="ui-sans-serif" pitchFamily="34" charset="-122"/>
                <a:cs typeface="ui-sans-serif" pitchFamily="34" charset="-120"/>
              </a:rPr>
              <a:t>Project Objective</a:t>
            </a:r>
            <a:endParaRPr lang="en-US" sz="1646" dirty="0"/>
          </a:p>
        </p:txBody>
      </p:sp>
      <p:sp>
        <p:nvSpPr>
          <p:cNvPr id="25" name="Text 2"/>
          <p:cNvSpPr/>
          <p:nvPr/>
        </p:nvSpPr>
        <p:spPr>
          <a:xfrm>
            <a:off x="457200" y="1562100"/>
            <a:ext cx="8534400" cy="533400"/>
          </a:xfrm>
          <a:prstGeom prst="rect">
            <a:avLst/>
          </a:prstGeom>
          <a:noFill/>
          <a:ln/>
        </p:spPr>
        <p:txBody>
          <a:bodyPr wrap="square" lIns="0" tIns="0" rIns="0" bIns="0" rtlCol="0" anchor="t">
            <a:spAutoFit/>
          </a:bodyPr>
          <a:lstStyle/>
          <a:p>
            <a:pPr marL="0" indent="0">
              <a:lnSpc>
                <a:spcPts val="2100"/>
              </a:lnSpc>
              <a:buNone/>
            </a:pPr>
            <a:r>
              <a:rPr lang="en-US" sz="1260" dirty="0">
                <a:solidFill>
                  <a:srgbClr val="374151"/>
                </a:solidFill>
                <a:latin typeface="ui-sans-serif" pitchFamily="34" charset="0"/>
                <a:ea typeface="ui-sans-serif" pitchFamily="34" charset="-122"/>
                <a:cs typeface="ui-sans-serif" pitchFamily="34" charset="-120"/>
              </a:rPr>
              <a:t>Extract actionable insights from raw car sales data to support critical decisions related to inventory management, marketing strategies, and overall sales performance.</a:t>
            </a:r>
            <a:endParaRPr lang="en-US" sz="1260" dirty="0"/>
          </a:p>
        </p:txBody>
      </p:sp>
      <p:sp>
        <p:nvSpPr>
          <p:cNvPr id="26" name="Text 3"/>
          <p:cNvSpPr/>
          <p:nvPr/>
        </p:nvSpPr>
        <p:spPr>
          <a:xfrm>
            <a:off x="457200" y="2476500"/>
            <a:ext cx="12405360"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1F2937"/>
                </a:solidFill>
                <a:latin typeface="ui-sans-serif" pitchFamily="34" charset="0"/>
                <a:ea typeface="ui-sans-serif" pitchFamily="34" charset="-122"/>
                <a:cs typeface="ui-sans-serif" pitchFamily="34" charset="-120"/>
              </a:rPr>
              <a:t>Project Workflow</a:t>
            </a:r>
            <a:endParaRPr lang="en-US" sz="1646" dirty="0"/>
          </a:p>
        </p:txBody>
      </p:sp>
      <p:sp>
        <p:nvSpPr>
          <p:cNvPr id="27" name="Text 4"/>
          <p:cNvSpPr/>
          <p:nvPr/>
        </p:nvSpPr>
        <p:spPr>
          <a:xfrm>
            <a:off x="804706" y="4438650"/>
            <a:ext cx="1565240" cy="266700"/>
          </a:xfrm>
          <a:prstGeom prst="rect">
            <a:avLst/>
          </a:prstGeom>
          <a:noFill/>
          <a:ln/>
        </p:spPr>
        <p:txBody>
          <a:bodyPr wrap="square" lIns="0" tIns="0" rIns="0" bIns="0" rtlCol="0" anchor="t">
            <a:spAutoFit/>
          </a:bodyPr>
          <a:lstStyle/>
          <a:p>
            <a:pPr marL="0" indent="0" algn="ctr">
              <a:lnSpc>
                <a:spcPts val="2100"/>
              </a:lnSpc>
              <a:buNone/>
            </a:pPr>
            <a:r>
              <a:rPr lang="en-US" sz="1260" b="1" dirty="0">
                <a:solidFill>
                  <a:srgbClr val="1F2937"/>
                </a:solidFill>
                <a:latin typeface="ui-sans-serif" pitchFamily="34" charset="0"/>
                <a:ea typeface="ui-sans-serif" pitchFamily="34" charset="-122"/>
                <a:cs typeface="ui-sans-serif" pitchFamily="34" charset="-120"/>
              </a:rPr>
              <a:t>Data Ingestion</a:t>
            </a:r>
            <a:endParaRPr lang="en-US" sz="1260" dirty="0"/>
          </a:p>
        </p:txBody>
      </p:sp>
      <p:sp>
        <p:nvSpPr>
          <p:cNvPr id="28" name="Text 5"/>
          <p:cNvSpPr/>
          <p:nvPr/>
        </p:nvSpPr>
        <p:spPr>
          <a:xfrm>
            <a:off x="685800" y="4781550"/>
            <a:ext cx="1803202" cy="571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4B5563"/>
                </a:solidFill>
                <a:latin typeface="ui-sans-serif" pitchFamily="34" charset="0"/>
                <a:ea typeface="ui-sans-serif" pitchFamily="34" charset="-122"/>
                <a:cs typeface="ui-sans-serif" pitchFamily="34" charset="-120"/>
              </a:rPr>
              <a:t>Raw data collected and stored in Azure Blob Storage</a:t>
            </a:r>
            <a:endParaRPr lang="en-US" sz="980" dirty="0"/>
          </a:p>
        </p:txBody>
      </p:sp>
      <p:sp>
        <p:nvSpPr>
          <p:cNvPr id="29" name="Text 6"/>
          <p:cNvSpPr/>
          <p:nvPr/>
        </p:nvSpPr>
        <p:spPr>
          <a:xfrm>
            <a:off x="3691533" y="4305300"/>
            <a:ext cx="1803202" cy="533400"/>
          </a:xfrm>
          <a:prstGeom prst="rect">
            <a:avLst/>
          </a:prstGeom>
          <a:noFill/>
          <a:ln/>
        </p:spPr>
        <p:txBody>
          <a:bodyPr wrap="square" lIns="0" tIns="0" rIns="0" bIns="0" rtlCol="0" anchor="t">
            <a:spAutoFit/>
          </a:bodyPr>
          <a:lstStyle/>
          <a:p>
            <a:pPr marL="0" indent="0" algn="ctr">
              <a:lnSpc>
                <a:spcPts val="2100"/>
              </a:lnSpc>
              <a:buNone/>
            </a:pPr>
            <a:r>
              <a:rPr lang="en-US" sz="1260" b="1" dirty="0">
                <a:solidFill>
                  <a:srgbClr val="1F2937"/>
                </a:solidFill>
                <a:latin typeface="ui-sans-serif" pitchFamily="34" charset="0"/>
                <a:ea typeface="ui-sans-serif" pitchFamily="34" charset="-122"/>
                <a:cs typeface="ui-sans-serif" pitchFamily="34" charset="-120"/>
              </a:rPr>
              <a:t>Data Transformation</a:t>
            </a:r>
            <a:endParaRPr lang="en-US" sz="1260" dirty="0"/>
          </a:p>
        </p:txBody>
      </p:sp>
      <p:sp>
        <p:nvSpPr>
          <p:cNvPr id="30" name="Text 7"/>
          <p:cNvSpPr/>
          <p:nvPr/>
        </p:nvSpPr>
        <p:spPr>
          <a:xfrm>
            <a:off x="3691533" y="4914900"/>
            <a:ext cx="1803202" cy="571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4B5563"/>
                </a:solidFill>
                <a:latin typeface="ui-sans-serif" pitchFamily="34" charset="0"/>
                <a:ea typeface="ui-sans-serif" pitchFamily="34" charset="-122"/>
                <a:cs typeface="ui-sans-serif" pitchFamily="34" charset="-120"/>
              </a:rPr>
              <a:t>Processing using Azure Data Factory or Databricks with Spark</a:t>
            </a:r>
            <a:endParaRPr lang="en-US" sz="980" dirty="0"/>
          </a:p>
        </p:txBody>
      </p:sp>
      <p:sp>
        <p:nvSpPr>
          <p:cNvPr id="31" name="Text 8"/>
          <p:cNvSpPr/>
          <p:nvPr/>
        </p:nvSpPr>
        <p:spPr>
          <a:xfrm>
            <a:off x="6697266" y="4305300"/>
            <a:ext cx="1803202" cy="533400"/>
          </a:xfrm>
          <a:prstGeom prst="rect">
            <a:avLst/>
          </a:prstGeom>
          <a:noFill/>
          <a:ln/>
        </p:spPr>
        <p:txBody>
          <a:bodyPr wrap="square" lIns="0" tIns="0" rIns="0" bIns="0" rtlCol="0" anchor="t">
            <a:spAutoFit/>
          </a:bodyPr>
          <a:lstStyle/>
          <a:p>
            <a:pPr marL="0" indent="0" algn="ctr">
              <a:lnSpc>
                <a:spcPts val="2100"/>
              </a:lnSpc>
              <a:buNone/>
            </a:pPr>
            <a:r>
              <a:rPr lang="en-US" sz="1260" b="1" dirty="0">
                <a:solidFill>
                  <a:srgbClr val="1F2937"/>
                </a:solidFill>
                <a:latin typeface="ui-sans-serif" pitchFamily="34" charset="0"/>
                <a:ea typeface="ui-sans-serif" pitchFamily="34" charset="-122"/>
                <a:cs typeface="ui-sans-serif" pitchFamily="34" charset="-120"/>
              </a:rPr>
              <a:t>SQL-based Analysis</a:t>
            </a:r>
            <a:endParaRPr lang="en-US" sz="1260" dirty="0"/>
          </a:p>
        </p:txBody>
      </p:sp>
      <p:sp>
        <p:nvSpPr>
          <p:cNvPr id="32" name="Text 9"/>
          <p:cNvSpPr/>
          <p:nvPr/>
        </p:nvSpPr>
        <p:spPr>
          <a:xfrm>
            <a:off x="6697266" y="4914900"/>
            <a:ext cx="1803202" cy="571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4B5563"/>
                </a:solidFill>
                <a:latin typeface="ui-sans-serif" pitchFamily="34" charset="0"/>
                <a:ea typeface="ui-sans-serif" pitchFamily="34" charset="-122"/>
                <a:cs typeface="ui-sans-serif" pitchFamily="34" charset="-120"/>
              </a:rPr>
              <a:t>Cleaned data analyzed using SQL queries in Azure Data Studio</a:t>
            </a:r>
            <a:endParaRPr lang="en-US" sz="980" dirty="0"/>
          </a:p>
        </p:txBody>
      </p:sp>
      <p:sp>
        <p:nvSpPr>
          <p:cNvPr id="33" name="Text 10"/>
          <p:cNvSpPr/>
          <p:nvPr/>
        </p:nvSpPr>
        <p:spPr>
          <a:xfrm>
            <a:off x="9702998" y="4305300"/>
            <a:ext cx="1803202" cy="533400"/>
          </a:xfrm>
          <a:prstGeom prst="rect">
            <a:avLst/>
          </a:prstGeom>
          <a:noFill/>
          <a:ln/>
        </p:spPr>
        <p:txBody>
          <a:bodyPr wrap="square" lIns="0" tIns="0" rIns="0" bIns="0" rtlCol="0" anchor="t">
            <a:spAutoFit/>
          </a:bodyPr>
          <a:lstStyle/>
          <a:p>
            <a:pPr marL="0" indent="0" algn="ctr">
              <a:lnSpc>
                <a:spcPts val="2100"/>
              </a:lnSpc>
              <a:buNone/>
            </a:pPr>
            <a:r>
              <a:rPr lang="en-US" sz="1260" b="1" dirty="0">
                <a:solidFill>
                  <a:srgbClr val="1F2937"/>
                </a:solidFill>
                <a:latin typeface="ui-sans-serif" pitchFamily="34" charset="0"/>
                <a:ea typeface="ui-sans-serif" pitchFamily="34" charset="-122"/>
                <a:cs typeface="ui-sans-serif" pitchFamily="34" charset="-120"/>
              </a:rPr>
              <a:t>Visualization &amp; Insights</a:t>
            </a:r>
            <a:endParaRPr lang="en-US" sz="1260" dirty="0"/>
          </a:p>
        </p:txBody>
      </p:sp>
      <p:sp>
        <p:nvSpPr>
          <p:cNvPr id="34" name="Text 11"/>
          <p:cNvSpPr/>
          <p:nvPr/>
        </p:nvSpPr>
        <p:spPr>
          <a:xfrm>
            <a:off x="9702998" y="4914900"/>
            <a:ext cx="1803202" cy="571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4B5563"/>
                </a:solidFill>
                <a:latin typeface="ui-sans-serif" pitchFamily="34" charset="0"/>
                <a:ea typeface="ui-sans-serif" pitchFamily="34" charset="-122"/>
                <a:cs typeface="ui-sans-serif" pitchFamily="34" charset="-120"/>
              </a:rPr>
              <a:t>Interactive Power BI Dashboard for data exploration</a:t>
            </a:r>
            <a:endParaRPr lang="en-US" sz="980" dirty="0"/>
          </a:p>
        </p:txBody>
      </p:sp>
      <p:sp>
        <p:nvSpPr>
          <p:cNvPr id="35" name="Text 12"/>
          <p:cNvSpPr/>
          <p:nvPr/>
        </p:nvSpPr>
        <p:spPr>
          <a:xfrm>
            <a:off x="848618" y="6248400"/>
            <a:ext cx="10972800" cy="457200"/>
          </a:xfrm>
          <a:prstGeom prst="rect">
            <a:avLst/>
          </a:prstGeom>
          <a:noFill/>
          <a:ln/>
        </p:spPr>
        <p:txBody>
          <a:bodyPr wrap="square" lIns="0" tIns="0" rIns="0" bIns="0" rtlCol="0" anchor="t"/>
          <a:lstStyle/>
          <a:p>
            <a:pPr marL="0" indent="0">
              <a:lnSpc>
                <a:spcPts val="1800"/>
              </a:lnSpc>
              <a:buNone/>
            </a:pPr>
            <a:r>
              <a:rPr lang="en-US" sz="1120" b="1" dirty="0">
                <a:solidFill>
                  <a:srgbClr val="1E40AF"/>
                </a:solidFill>
                <a:latin typeface="ui-sans-serif" pitchFamily="34" charset="0"/>
                <a:ea typeface="ui-sans-serif" pitchFamily="34" charset="-122"/>
                <a:cs typeface="ui-sans-serif" pitchFamily="34" charset="-120"/>
              </a:rPr>
              <a:t>Key Highlight:</a:t>
            </a:r>
            <a:r>
              <a:rPr lang="en-US" sz="1120" dirty="0">
                <a:solidFill>
                  <a:srgbClr val="1E40AF"/>
                </a:solidFill>
                <a:latin typeface="ui-sans-serif" pitchFamily="34" charset="0"/>
                <a:ea typeface="ui-sans-serif" pitchFamily="34" charset="-122"/>
                <a:cs typeface="ui-sans-serif" pitchFamily="34" charset="-120"/>
              </a:rPr>
              <a:t>This approach emphasizes an end-to-end solution, offering flexibility with two distinct ETL options to cater to varying data processing needs.</a:t>
            </a:r>
            <a:endParaRPr lang="en-US" sz="1120" dirty="0"/>
          </a:p>
        </p:txBody>
      </p:sp>
      <p:sp>
        <p:nvSpPr>
          <p:cNvPr id="36" name="Text 13"/>
          <p:cNvSpPr/>
          <p:nvPr/>
        </p:nvSpPr>
        <p:spPr>
          <a:xfrm>
            <a:off x="457200" y="7239000"/>
            <a:ext cx="2910944"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Azure-based Car Sales Analytics Project</a:t>
            </a:r>
            <a:endParaRPr lang="en-US" sz="98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9342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47700"/>
          </a:xfrm>
          <a:prstGeom prst="rect">
            <a:avLst/>
          </a:prstGeom>
        </p:spPr>
      </p:pic>
      <p:pic>
        <p:nvPicPr>
          <p:cNvPr id="4" name="Image 2" descr="preencoded.png"/>
          <p:cNvPicPr>
            <a:picLocks noChangeAspect="1"/>
          </p:cNvPicPr>
          <p:nvPr/>
        </p:nvPicPr>
        <p:blipFill>
          <a:blip r:embed="rId5"/>
          <a:stretch>
            <a:fillRect/>
          </a:stretch>
        </p:blipFill>
        <p:spPr>
          <a:xfrm>
            <a:off x="457200" y="952500"/>
            <a:ext cx="200025" cy="304800"/>
          </a:xfrm>
          <a:prstGeom prst="rect">
            <a:avLst/>
          </a:prstGeom>
        </p:spPr>
      </p:pic>
      <p:pic>
        <p:nvPicPr>
          <p:cNvPr id="5" name="Image 3" descr="preencoded.png"/>
          <p:cNvPicPr>
            <a:picLocks noChangeAspect="1"/>
          </p:cNvPicPr>
          <p:nvPr/>
        </p:nvPicPr>
        <p:blipFill>
          <a:blip r:embed="rId6"/>
          <a:stretch>
            <a:fillRect/>
          </a:stretch>
        </p:blipFill>
        <p:spPr>
          <a:xfrm>
            <a:off x="457200" y="1333500"/>
            <a:ext cx="571500" cy="38100"/>
          </a:xfrm>
          <a:prstGeom prst="rect">
            <a:avLst/>
          </a:prstGeom>
        </p:spPr>
      </p:pic>
      <p:pic>
        <p:nvPicPr>
          <p:cNvPr id="6" name="Image 4" descr="preencoded.png"/>
          <p:cNvPicPr>
            <a:picLocks noChangeAspect="1"/>
          </p:cNvPicPr>
          <p:nvPr/>
        </p:nvPicPr>
        <p:blipFill>
          <a:blip r:embed="rId7"/>
          <a:stretch>
            <a:fillRect/>
          </a:stretch>
        </p:blipFill>
        <p:spPr>
          <a:xfrm>
            <a:off x="457200" y="3257550"/>
            <a:ext cx="2398961" cy="1790700"/>
          </a:xfrm>
          <a:prstGeom prst="rect">
            <a:avLst/>
          </a:prstGeom>
        </p:spPr>
      </p:pic>
      <p:pic>
        <p:nvPicPr>
          <p:cNvPr id="7" name="Image 5" descr="preencoded.png"/>
          <p:cNvPicPr>
            <a:picLocks noChangeAspect="1"/>
          </p:cNvPicPr>
          <p:nvPr/>
        </p:nvPicPr>
        <p:blipFill>
          <a:blip r:embed="rId8"/>
          <a:stretch>
            <a:fillRect/>
          </a:stretch>
        </p:blipFill>
        <p:spPr>
          <a:xfrm>
            <a:off x="1399431" y="3448050"/>
            <a:ext cx="514350" cy="571500"/>
          </a:xfrm>
          <a:prstGeom prst="rect">
            <a:avLst/>
          </a:prstGeom>
        </p:spPr>
      </p:pic>
      <p:pic>
        <p:nvPicPr>
          <p:cNvPr id="8" name="Image 6" descr="preencoded.png"/>
          <p:cNvPicPr>
            <a:picLocks noChangeAspect="1"/>
          </p:cNvPicPr>
          <p:nvPr/>
        </p:nvPicPr>
        <p:blipFill>
          <a:blip r:embed="rId9"/>
          <a:stretch>
            <a:fillRect/>
          </a:stretch>
        </p:blipFill>
        <p:spPr>
          <a:xfrm>
            <a:off x="1513731" y="3562350"/>
            <a:ext cx="285750" cy="342900"/>
          </a:xfrm>
          <a:prstGeom prst="rect">
            <a:avLst/>
          </a:prstGeom>
        </p:spPr>
      </p:pic>
      <p:pic>
        <p:nvPicPr>
          <p:cNvPr id="9" name="Image 7" descr="preencoded.png"/>
          <p:cNvPicPr>
            <a:picLocks noChangeAspect="1"/>
          </p:cNvPicPr>
          <p:nvPr/>
        </p:nvPicPr>
        <p:blipFill>
          <a:blip r:embed="rId10"/>
          <a:stretch>
            <a:fillRect/>
          </a:stretch>
        </p:blipFill>
        <p:spPr>
          <a:xfrm>
            <a:off x="2856161" y="4143375"/>
            <a:ext cx="560487" cy="19050"/>
          </a:xfrm>
          <a:prstGeom prst="rect">
            <a:avLst/>
          </a:prstGeom>
        </p:spPr>
      </p:pic>
      <p:pic>
        <p:nvPicPr>
          <p:cNvPr id="10" name="Image 8" descr="preencoded.png"/>
          <p:cNvPicPr>
            <a:picLocks noChangeAspect="1"/>
          </p:cNvPicPr>
          <p:nvPr/>
        </p:nvPicPr>
        <p:blipFill>
          <a:blip r:embed="rId11"/>
          <a:stretch>
            <a:fillRect/>
          </a:stretch>
        </p:blipFill>
        <p:spPr>
          <a:xfrm>
            <a:off x="3416647" y="3162300"/>
            <a:ext cx="2398961" cy="1981200"/>
          </a:xfrm>
          <a:prstGeom prst="rect">
            <a:avLst/>
          </a:prstGeom>
        </p:spPr>
      </p:pic>
      <p:pic>
        <p:nvPicPr>
          <p:cNvPr id="11" name="Image 9" descr="preencoded.png"/>
          <p:cNvPicPr>
            <a:picLocks noChangeAspect="1"/>
          </p:cNvPicPr>
          <p:nvPr/>
        </p:nvPicPr>
        <p:blipFill>
          <a:blip r:embed="rId12"/>
          <a:stretch>
            <a:fillRect/>
          </a:stretch>
        </p:blipFill>
        <p:spPr>
          <a:xfrm>
            <a:off x="4358878" y="3352800"/>
            <a:ext cx="514350" cy="571500"/>
          </a:xfrm>
          <a:prstGeom prst="rect">
            <a:avLst/>
          </a:prstGeom>
        </p:spPr>
      </p:pic>
      <p:pic>
        <p:nvPicPr>
          <p:cNvPr id="12" name="Image 10" descr="preencoded.png"/>
          <p:cNvPicPr>
            <a:picLocks noChangeAspect="1"/>
          </p:cNvPicPr>
          <p:nvPr/>
        </p:nvPicPr>
        <p:blipFill>
          <a:blip r:embed="rId13"/>
          <a:stretch>
            <a:fillRect/>
          </a:stretch>
        </p:blipFill>
        <p:spPr>
          <a:xfrm>
            <a:off x="4473178" y="3467100"/>
            <a:ext cx="285750" cy="342900"/>
          </a:xfrm>
          <a:prstGeom prst="rect">
            <a:avLst/>
          </a:prstGeom>
        </p:spPr>
      </p:pic>
      <p:pic>
        <p:nvPicPr>
          <p:cNvPr id="13" name="Image 11" descr="preencoded.png"/>
          <p:cNvPicPr>
            <a:picLocks noChangeAspect="1"/>
          </p:cNvPicPr>
          <p:nvPr/>
        </p:nvPicPr>
        <p:blipFill>
          <a:blip r:embed="rId14"/>
          <a:stretch>
            <a:fillRect/>
          </a:stretch>
        </p:blipFill>
        <p:spPr>
          <a:xfrm>
            <a:off x="5815608" y="4143375"/>
            <a:ext cx="560487" cy="19050"/>
          </a:xfrm>
          <a:prstGeom prst="rect">
            <a:avLst/>
          </a:prstGeom>
        </p:spPr>
      </p:pic>
      <p:pic>
        <p:nvPicPr>
          <p:cNvPr id="14" name="Image 12" descr="preencoded.png"/>
          <p:cNvPicPr>
            <a:picLocks noChangeAspect="1"/>
          </p:cNvPicPr>
          <p:nvPr/>
        </p:nvPicPr>
        <p:blipFill>
          <a:blip r:embed="rId15"/>
          <a:stretch>
            <a:fillRect/>
          </a:stretch>
        </p:blipFill>
        <p:spPr>
          <a:xfrm>
            <a:off x="6376095" y="3162300"/>
            <a:ext cx="2398961" cy="1981200"/>
          </a:xfrm>
          <a:prstGeom prst="rect">
            <a:avLst/>
          </a:prstGeom>
        </p:spPr>
      </p:pic>
      <p:pic>
        <p:nvPicPr>
          <p:cNvPr id="15" name="Image 13" descr="preencoded.png"/>
          <p:cNvPicPr>
            <a:picLocks noChangeAspect="1"/>
          </p:cNvPicPr>
          <p:nvPr/>
        </p:nvPicPr>
        <p:blipFill>
          <a:blip r:embed="rId16"/>
          <a:stretch>
            <a:fillRect/>
          </a:stretch>
        </p:blipFill>
        <p:spPr>
          <a:xfrm>
            <a:off x="7337375" y="3352800"/>
            <a:ext cx="476250" cy="571500"/>
          </a:xfrm>
          <a:prstGeom prst="rect">
            <a:avLst/>
          </a:prstGeom>
        </p:spPr>
      </p:pic>
      <p:pic>
        <p:nvPicPr>
          <p:cNvPr id="16" name="Image 14" descr="preencoded.png"/>
          <p:cNvPicPr>
            <a:picLocks noChangeAspect="1"/>
          </p:cNvPicPr>
          <p:nvPr/>
        </p:nvPicPr>
        <p:blipFill>
          <a:blip r:embed="rId17"/>
          <a:stretch>
            <a:fillRect/>
          </a:stretch>
        </p:blipFill>
        <p:spPr>
          <a:xfrm>
            <a:off x="7451675" y="3467100"/>
            <a:ext cx="247650" cy="342900"/>
          </a:xfrm>
          <a:prstGeom prst="rect">
            <a:avLst/>
          </a:prstGeom>
        </p:spPr>
      </p:pic>
      <p:pic>
        <p:nvPicPr>
          <p:cNvPr id="17" name="Image 15" descr="preencoded.png"/>
          <p:cNvPicPr>
            <a:picLocks noChangeAspect="1"/>
          </p:cNvPicPr>
          <p:nvPr/>
        </p:nvPicPr>
        <p:blipFill>
          <a:blip r:embed="rId10"/>
          <a:stretch>
            <a:fillRect/>
          </a:stretch>
        </p:blipFill>
        <p:spPr>
          <a:xfrm>
            <a:off x="8775055" y="4143375"/>
            <a:ext cx="560487" cy="19050"/>
          </a:xfrm>
          <a:prstGeom prst="rect">
            <a:avLst/>
          </a:prstGeom>
        </p:spPr>
      </p:pic>
      <p:pic>
        <p:nvPicPr>
          <p:cNvPr id="18" name="Image 16" descr="preencoded.png"/>
          <p:cNvPicPr>
            <a:picLocks noChangeAspect="1"/>
          </p:cNvPicPr>
          <p:nvPr/>
        </p:nvPicPr>
        <p:blipFill>
          <a:blip r:embed="rId18"/>
          <a:stretch>
            <a:fillRect/>
          </a:stretch>
        </p:blipFill>
        <p:spPr>
          <a:xfrm>
            <a:off x="9335542" y="3257550"/>
            <a:ext cx="2398961" cy="1790700"/>
          </a:xfrm>
          <a:prstGeom prst="rect">
            <a:avLst/>
          </a:prstGeom>
        </p:spPr>
      </p:pic>
      <p:pic>
        <p:nvPicPr>
          <p:cNvPr id="19" name="Image 17" descr="preencoded.png"/>
          <p:cNvPicPr>
            <a:picLocks noChangeAspect="1"/>
          </p:cNvPicPr>
          <p:nvPr/>
        </p:nvPicPr>
        <p:blipFill>
          <a:blip r:embed="rId19"/>
          <a:stretch>
            <a:fillRect/>
          </a:stretch>
        </p:blipFill>
        <p:spPr>
          <a:xfrm>
            <a:off x="10277773" y="3448050"/>
            <a:ext cx="514350" cy="571500"/>
          </a:xfrm>
          <a:prstGeom prst="rect">
            <a:avLst/>
          </a:prstGeom>
        </p:spPr>
      </p:pic>
      <p:pic>
        <p:nvPicPr>
          <p:cNvPr id="20" name="Image 18" descr="preencoded.png"/>
          <p:cNvPicPr>
            <a:picLocks noChangeAspect="1"/>
          </p:cNvPicPr>
          <p:nvPr/>
        </p:nvPicPr>
        <p:blipFill>
          <a:blip r:embed="rId20"/>
          <a:stretch>
            <a:fillRect/>
          </a:stretch>
        </p:blipFill>
        <p:spPr>
          <a:xfrm>
            <a:off x="10392073" y="3562350"/>
            <a:ext cx="285750" cy="342900"/>
          </a:xfrm>
          <a:prstGeom prst="rect">
            <a:avLst/>
          </a:prstGeom>
        </p:spPr>
      </p:pic>
      <p:pic>
        <p:nvPicPr>
          <p:cNvPr id="21" name="Image 19" descr="preencoded.png"/>
          <p:cNvPicPr>
            <a:picLocks noChangeAspect="1"/>
          </p:cNvPicPr>
          <p:nvPr/>
        </p:nvPicPr>
        <p:blipFill>
          <a:blip r:embed="rId21"/>
          <a:stretch>
            <a:fillRect/>
          </a:stretch>
        </p:blipFill>
        <p:spPr>
          <a:xfrm>
            <a:off x="457200" y="5524500"/>
            <a:ext cx="5524500" cy="762000"/>
          </a:xfrm>
          <a:prstGeom prst="rect">
            <a:avLst/>
          </a:prstGeom>
        </p:spPr>
      </p:pic>
      <p:pic>
        <p:nvPicPr>
          <p:cNvPr id="22" name="Image 20" descr="preencoded.png"/>
          <p:cNvPicPr>
            <a:picLocks noChangeAspect="1"/>
          </p:cNvPicPr>
          <p:nvPr/>
        </p:nvPicPr>
        <p:blipFill>
          <a:blip r:embed="rId22"/>
          <a:stretch>
            <a:fillRect/>
          </a:stretch>
        </p:blipFill>
        <p:spPr>
          <a:xfrm>
            <a:off x="609600" y="5715000"/>
            <a:ext cx="152400" cy="152400"/>
          </a:xfrm>
          <a:prstGeom prst="rect">
            <a:avLst/>
          </a:prstGeom>
        </p:spPr>
      </p:pic>
      <p:pic>
        <p:nvPicPr>
          <p:cNvPr id="23" name="Image 21" descr="preencoded.png"/>
          <p:cNvPicPr>
            <a:picLocks noChangeAspect="1"/>
          </p:cNvPicPr>
          <p:nvPr/>
        </p:nvPicPr>
        <p:blipFill>
          <a:blip r:embed="rId21"/>
          <a:stretch>
            <a:fillRect/>
          </a:stretch>
        </p:blipFill>
        <p:spPr>
          <a:xfrm>
            <a:off x="6210300" y="5524500"/>
            <a:ext cx="5524500" cy="762000"/>
          </a:xfrm>
          <a:prstGeom prst="rect">
            <a:avLst/>
          </a:prstGeom>
        </p:spPr>
      </p:pic>
      <p:pic>
        <p:nvPicPr>
          <p:cNvPr id="24" name="Image 22" descr="preencoded.png"/>
          <p:cNvPicPr>
            <a:picLocks noChangeAspect="1"/>
          </p:cNvPicPr>
          <p:nvPr/>
        </p:nvPicPr>
        <p:blipFill>
          <a:blip r:embed="rId22"/>
          <a:stretch>
            <a:fillRect/>
          </a:stretch>
        </p:blipFill>
        <p:spPr>
          <a:xfrm>
            <a:off x="6362700" y="5715000"/>
            <a:ext cx="152400" cy="152400"/>
          </a:xfrm>
          <a:prstGeom prst="rect">
            <a:avLst/>
          </a:prstGeom>
        </p:spPr>
      </p:pic>
      <p:pic>
        <p:nvPicPr>
          <p:cNvPr id="25" name="Image 23" descr="preencoded.png"/>
          <p:cNvPicPr>
            <a:picLocks noChangeAspect="1"/>
          </p:cNvPicPr>
          <p:nvPr/>
        </p:nvPicPr>
        <p:blipFill>
          <a:blip r:embed="rId23"/>
          <a:stretch>
            <a:fillRect/>
          </a:stretch>
        </p:blipFill>
        <p:spPr>
          <a:xfrm>
            <a:off x="0" y="6591300"/>
            <a:ext cx="12192000" cy="342900"/>
          </a:xfrm>
          <a:prstGeom prst="rect">
            <a:avLst/>
          </a:prstGeom>
        </p:spPr>
      </p:pic>
      <p:sp>
        <p:nvSpPr>
          <p:cNvPr id="26" name="Text 0"/>
          <p:cNvSpPr/>
          <p:nvPr/>
        </p:nvSpPr>
        <p:spPr>
          <a:xfrm>
            <a:off x="457200" y="152400"/>
            <a:ext cx="12405360"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ETL Pipeline – Azure Data Factory</a:t>
            </a:r>
            <a:endParaRPr lang="en-US" sz="2040" dirty="0"/>
          </a:p>
        </p:txBody>
      </p:sp>
      <p:sp>
        <p:nvSpPr>
          <p:cNvPr id="27" name="Text 1"/>
          <p:cNvSpPr/>
          <p:nvPr/>
        </p:nvSpPr>
        <p:spPr>
          <a:xfrm>
            <a:off x="771525" y="952500"/>
            <a:ext cx="2714655"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1F2937"/>
                </a:solidFill>
                <a:latin typeface="ui-sans-serif" pitchFamily="34" charset="0"/>
                <a:ea typeface="ui-sans-serif" pitchFamily="34" charset="-122"/>
                <a:cs typeface="ui-sans-serif" pitchFamily="34" charset="-120"/>
              </a:rPr>
              <a:t>Azure Data Factory</a:t>
            </a:r>
            <a:endParaRPr lang="en-US" sz="1646" dirty="0"/>
          </a:p>
        </p:txBody>
      </p:sp>
      <p:sp>
        <p:nvSpPr>
          <p:cNvPr id="28" name="Text 2"/>
          <p:cNvSpPr/>
          <p:nvPr/>
        </p:nvSpPr>
        <p:spPr>
          <a:xfrm>
            <a:off x="457200" y="1524000"/>
            <a:ext cx="8534400" cy="800100"/>
          </a:xfrm>
          <a:prstGeom prst="rect">
            <a:avLst/>
          </a:prstGeom>
          <a:noFill/>
          <a:ln/>
        </p:spPr>
        <p:txBody>
          <a:bodyPr wrap="square" lIns="0" tIns="0" rIns="0" bIns="0" rtlCol="0" anchor="t">
            <a:spAutoFit/>
          </a:bodyPr>
          <a:lstStyle/>
          <a:p>
            <a:pPr marL="0" indent="0">
              <a:lnSpc>
                <a:spcPts val="2100"/>
              </a:lnSpc>
              <a:buNone/>
            </a:pPr>
            <a:r>
              <a:rPr lang="en-US" sz="1260" dirty="0">
                <a:solidFill>
                  <a:srgbClr val="374151"/>
                </a:solidFill>
                <a:latin typeface="ui-sans-serif" pitchFamily="34" charset="0"/>
                <a:ea typeface="ui-sans-serif" pitchFamily="34" charset="-122"/>
                <a:cs typeface="ui-sans-serif" pitchFamily="34" charset="-120"/>
              </a:rPr>
              <a:t>Azure Data Factory (ADF) automates the Extract, Transform, Load (ETL) process for car sales data. This low-code solution efficiently handles repetitive data integration tasks, ensuring structured and clean data is consistently available for analysis.</a:t>
            </a:r>
            <a:endParaRPr lang="en-US" sz="1260" dirty="0"/>
          </a:p>
        </p:txBody>
      </p:sp>
      <p:sp>
        <p:nvSpPr>
          <p:cNvPr id="29" name="Text 3"/>
          <p:cNvSpPr/>
          <p:nvPr/>
        </p:nvSpPr>
        <p:spPr>
          <a:xfrm>
            <a:off x="457200" y="2552700"/>
            <a:ext cx="1240536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F2937"/>
                </a:solidFill>
                <a:latin typeface="ui-sans-serif" pitchFamily="34" charset="0"/>
                <a:ea typeface="ui-sans-serif" pitchFamily="34" charset="-122"/>
                <a:cs typeface="ui-sans-serif" pitchFamily="34" charset="-120"/>
              </a:rPr>
              <a:t>ADF Pipeline Process Flow</a:t>
            </a:r>
            <a:endParaRPr lang="en-US" sz="1380" dirty="0"/>
          </a:p>
        </p:txBody>
      </p:sp>
      <p:sp>
        <p:nvSpPr>
          <p:cNvPr id="30" name="Text 4"/>
          <p:cNvSpPr/>
          <p:nvPr/>
        </p:nvSpPr>
        <p:spPr>
          <a:xfrm>
            <a:off x="1157451" y="4133850"/>
            <a:ext cx="998309" cy="266700"/>
          </a:xfrm>
          <a:prstGeom prst="rect">
            <a:avLst/>
          </a:prstGeom>
          <a:noFill/>
          <a:ln/>
        </p:spPr>
        <p:txBody>
          <a:bodyPr wrap="square" lIns="0" tIns="0" rIns="0" bIns="0" rtlCol="0" anchor="t">
            <a:spAutoFit/>
          </a:bodyPr>
          <a:lstStyle/>
          <a:p>
            <a:pPr marL="0" indent="0" algn="ctr">
              <a:lnSpc>
                <a:spcPts val="2100"/>
              </a:lnSpc>
              <a:buNone/>
            </a:pPr>
            <a:r>
              <a:rPr lang="en-US" sz="1260" b="1" dirty="0">
                <a:solidFill>
                  <a:srgbClr val="1F2937"/>
                </a:solidFill>
                <a:latin typeface="ui-sans-serif" pitchFamily="34" charset="0"/>
                <a:ea typeface="ui-sans-serif" pitchFamily="34" charset="-122"/>
                <a:cs typeface="ui-sans-serif" pitchFamily="34" charset="-120"/>
              </a:rPr>
              <a:t>Ingestion</a:t>
            </a:r>
            <a:endParaRPr lang="en-US" sz="1260" dirty="0"/>
          </a:p>
        </p:txBody>
      </p:sp>
      <p:sp>
        <p:nvSpPr>
          <p:cNvPr id="31" name="Text 5"/>
          <p:cNvSpPr/>
          <p:nvPr/>
        </p:nvSpPr>
        <p:spPr>
          <a:xfrm>
            <a:off x="647700" y="4476750"/>
            <a:ext cx="2017961" cy="3810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4B5563"/>
                </a:solidFill>
                <a:latin typeface="ui-sans-serif" pitchFamily="34" charset="0"/>
                <a:ea typeface="ui-sans-serif" pitchFamily="34" charset="-122"/>
                <a:cs typeface="ui-sans-serif" pitchFamily="34" charset="-120"/>
              </a:rPr>
              <a:t>CSV data ingested from Azure Blob Storage</a:t>
            </a:r>
            <a:endParaRPr lang="en-US" sz="980" dirty="0"/>
          </a:p>
        </p:txBody>
      </p:sp>
      <p:sp>
        <p:nvSpPr>
          <p:cNvPr id="32" name="Text 6"/>
          <p:cNvSpPr/>
          <p:nvPr/>
        </p:nvSpPr>
        <p:spPr>
          <a:xfrm>
            <a:off x="3805185" y="4038600"/>
            <a:ext cx="1621884" cy="266700"/>
          </a:xfrm>
          <a:prstGeom prst="rect">
            <a:avLst/>
          </a:prstGeom>
          <a:noFill/>
          <a:ln/>
        </p:spPr>
        <p:txBody>
          <a:bodyPr wrap="square" lIns="0" tIns="0" rIns="0" bIns="0" rtlCol="0" anchor="t">
            <a:spAutoFit/>
          </a:bodyPr>
          <a:lstStyle/>
          <a:p>
            <a:pPr marL="0" indent="0" algn="ctr">
              <a:lnSpc>
                <a:spcPts val="2100"/>
              </a:lnSpc>
              <a:buNone/>
            </a:pPr>
            <a:r>
              <a:rPr lang="en-US" sz="1260" b="1" dirty="0">
                <a:solidFill>
                  <a:srgbClr val="1F2937"/>
                </a:solidFill>
                <a:latin typeface="ui-sans-serif" pitchFamily="34" charset="0"/>
                <a:ea typeface="ui-sans-serif" pitchFamily="34" charset="-122"/>
                <a:cs typeface="ui-sans-serif" pitchFamily="34" charset="-120"/>
              </a:rPr>
              <a:t>Transformation</a:t>
            </a:r>
            <a:endParaRPr lang="en-US" sz="1260" dirty="0"/>
          </a:p>
        </p:txBody>
      </p:sp>
      <p:sp>
        <p:nvSpPr>
          <p:cNvPr id="33" name="Text 7"/>
          <p:cNvSpPr/>
          <p:nvPr/>
        </p:nvSpPr>
        <p:spPr>
          <a:xfrm>
            <a:off x="3607147" y="4381500"/>
            <a:ext cx="2017961" cy="571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4B5563"/>
                </a:solidFill>
                <a:latin typeface="ui-sans-serif" pitchFamily="34" charset="0"/>
                <a:ea typeface="ui-sans-serif" pitchFamily="34" charset="-122"/>
                <a:cs typeface="ui-sans-serif" pitchFamily="34" charset="-120"/>
              </a:rPr>
              <a:t>Filtering, sorting, and renaming columns to standardize data</a:t>
            </a:r>
            <a:endParaRPr lang="en-US" sz="980" dirty="0"/>
          </a:p>
        </p:txBody>
      </p:sp>
      <p:sp>
        <p:nvSpPr>
          <p:cNvPr id="34" name="Text 8"/>
          <p:cNvSpPr/>
          <p:nvPr/>
        </p:nvSpPr>
        <p:spPr>
          <a:xfrm>
            <a:off x="7152471" y="4038600"/>
            <a:ext cx="846058" cy="266700"/>
          </a:xfrm>
          <a:prstGeom prst="rect">
            <a:avLst/>
          </a:prstGeom>
          <a:noFill/>
          <a:ln/>
        </p:spPr>
        <p:txBody>
          <a:bodyPr wrap="square" lIns="0" tIns="0" rIns="0" bIns="0" rtlCol="0" anchor="t">
            <a:spAutoFit/>
          </a:bodyPr>
          <a:lstStyle/>
          <a:p>
            <a:pPr marL="0" indent="0" algn="ctr">
              <a:lnSpc>
                <a:spcPts val="2100"/>
              </a:lnSpc>
              <a:buNone/>
            </a:pPr>
            <a:r>
              <a:rPr lang="en-US" sz="1260" b="1" dirty="0">
                <a:solidFill>
                  <a:srgbClr val="1F2937"/>
                </a:solidFill>
                <a:latin typeface="ui-sans-serif" pitchFamily="34" charset="0"/>
                <a:ea typeface="ui-sans-serif" pitchFamily="34" charset="-122"/>
                <a:cs typeface="ui-sans-serif" pitchFamily="34" charset="-120"/>
              </a:rPr>
              <a:t>Loading</a:t>
            </a:r>
            <a:endParaRPr lang="en-US" sz="1260" dirty="0"/>
          </a:p>
        </p:txBody>
      </p:sp>
      <p:sp>
        <p:nvSpPr>
          <p:cNvPr id="35" name="Text 9"/>
          <p:cNvSpPr/>
          <p:nvPr/>
        </p:nvSpPr>
        <p:spPr>
          <a:xfrm>
            <a:off x="6566595" y="4381500"/>
            <a:ext cx="2017961" cy="571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4B5563"/>
                </a:solidFill>
                <a:latin typeface="ui-sans-serif" pitchFamily="34" charset="0"/>
                <a:ea typeface="ui-sans-serif" pitchFamily="34" charset="-122"/>
                <a:cs typeface="ui-sans-serif" pitchFamily="34" charset="-120"/>
              </a:rPr>
              <a:t>Transformed data loaded into Azure SQL Database (CarSaless)</a:t>
            </a:r>
            <a:endParaRPr lang="en-US" sz="980" dirty="0"/>
          </a:p>
        </p:txBody>
      </p:sp>
      <p:sp>
        <p:nvSpPr>
          <p:cNvPr id="36" name="Text 10"/>
          <p:cNvSpPr/>
          <p:nvPr/>
        </p:nvSpPr>
        <p:spPr>
          <a:xfrm>
            <a:off x="9800697" y="4133850"/>
            <a:ext cx="1468651" cy="266700"/>
          </a:xfrm>
          <a:prstGeom prst="rect">
            <a:avLst/>
          </a:prstGeom>
          <a:noFill/>
          <a:ln/>
        </p:spPr>
        <p:txBody>
          <a:bodyPr wrap="square" lIns="0" tIns="0" rIns="0" bIns="0" rtlCol="0" anchor="t">
            <a:spAutoFit/>
          </a:bodyPr>
          <a:lstStyle/>
          <a:p>
            <a:pPr marL="0" indent="0" algn="ctr">
              <a:lnSpc>
                <a:spcPts val="2100"/>
              </a:lnSpc>
              <a:buNone/>
            </a:pPr>
            <a:r>
              <a:rPr lang="en-US" sz="1260" b="1" dirty="0">
                <a:solidFill>
                  <a:srgbClr val="1F2937"/>
                </a:solidFill>
                <a:latin typeface="ui-sans-serif" pitchFamily="34" charset="0"/>
                <a:ea typeface="ui-sans-serif" pitchFamily="34" charset="-122"/>
                <a:cs typeface="ui-sans-serif" pitchFamily="34" charset="-120"/>
              </a:rPr>
              <a:t>Orchestration</a:t>
            </a:r>
            <a:endParaRPr lang="en-US" sz="1260" dirty="0"/>
          </a:p>
        </p:txBody>
      </p:sp>
      <p:sp>
        <p:nvSpPr>
          <p:cNvPr id="37" name="Text 11"/>
          <p:cNvSpPr/>
          <p:nvPr/>
        </p:nvSpPr>
        <p:spPr>
          <a:xfrm>
            <a:off x="9526042" y="4476750"/>
            <a:ext cx="2017961" cy="3810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4B5563"/>
                </a:solidFill>
                <a:latin typeface="ui-sans-serif" pitchFamily="34" charset="0"/>
                <a:ea typeface="ui-sans-serif" pitchFamily="34" charset="-122"/>
                <a:cs typeface="ui-sans-serif" pitchFamily="34" charset="-120"/>
              </a:rPr>
              <a:t>Pipeline runs scheduled and monitored within ADF</a:t>
            </a:r>
            <a:endParaRPr lang="en-US" sz="980" dirty="0"/>
          </a:p>
        </p:txBody>
      </p:sp>
      <p:sp>
        <p:nvSpPr>
          <p:cNvPr id="38" name="Text 12"/>
          <p:cNvSpPr/>
          <p:nvPr/>
        </p:nvSpPr>
        <p:spPr>
          <a:xfrm>
            <a:off x="876300" y="5676900"/>
            <a:ext cx="4953000" cy="457200"/>
          </a:xfrm>
          <a:prstGeom prst="rect">
            <a:avLst/>
          </a:prstGeom>
          <a:noFill/>
          <a:ln/>
        </p:spPr>
        <p:txBody>
          <a:bodyPr wrap="square" lIns="0" tIns="0" rIns="0" bIns="0" rtlCol="0" anchor="t"/>
          <a:lstStyle/>
          <a:p>
            <a:pPr marL="0" indent="0">
              <a:lnSpc>
                <a:spcPts val="1800"/>
              </a:lnSpc>
              <a:buNone/>
            </a:pPr>
            <a:r>
              <a:rPr lang="en-US" sz="1120" b="1" dirty="0">
                <a:solidFill>
                  <a:srgbClr val="1E40AF"/>
                </a:solidFill>
                <a:latin typeface="ui-sans-serif" pitchFamily="34" charset="0"/>
                <a:ea typeface="ui-sans-serif" pitchFamily="34" charset="-122"/>
                <a:cs typeface="ui-sans-serif" pitchFamily="34" charset="-120"/>
              </a:rPr>
              <a:t>Low-code solution:</a:t>
            </a:r>
            <a:r>
              <a:rPr lang="en-US" sz="1120" dirty="0">
                <a:solidFill>
                  <a:srgbClr val="1E40AF"/>
                </a:solidFill>
                <a:latin typeface="ui-sans-serif" pitchFamily="34" charset="0"/>
                <a:ea typeface="ui-sans-serif" pitchFamily="34" charset="-122"/>
                <a:cs typeface="ui-sans-serif" pitchFamily="34" charset="-120"/>
              </a:rPr>
              <a:t>Reduces development time for repetitive ETL tasks</a:t>
            </a:r>
            <a:endParaRPr lang="en-US" sz="1120" dirty="0"/>
          </a:p>
        </p:txBody>
      </p:sp>
      <p:sp>
        <p:nvSpPr>
          <p:cNvPr id="39" name="Text 13"/>
          <p:cNvSpPr/>
          <p:nvPr/>
        </p:nvSpPr>
        <p:spPr>
          <a:xfrm>
            <a:off x="6629400" y="5676900"/>
            <a:ext cx="4953000" cy="457200"/>
          </a:xfrm>
          <a:prstGeom prst="rect">
            <a:avLst/>
          </a:prstGeom>
          <a:noFill/>
          <a:ln/>
        </p:spPr>
        <p:txBody>
          <a:bodyPr wrap="square" lIns="0" tIns="0" rIns="0" bIns="0" rtlCol="0" anchor="t"/>
          <a:lstStyle/>
          <a:p>
            <a:pPr marL="0" indent="0">
              <a:lnSpc>
                <a:spcPts val="1800"/>
              </a:lnSpc>
              <a:buNone/>
            </a:pPr>
            <a:r>
              <a:rPr lang="en-US" sz="1120" b="1" dirty="0">
                <a:solidFill>
                  <a:srgbClr val="1E40AF"/>
                </a:solidFill>
                <a:latin typeface="ui-sans-serif" pitchFamily="34" charset="0"/>
                <a:ea typeface="ui-sans-serif" pitchFamily="34" charset="-122"/>
                <a:cs typeface="ui-sans-serif" pitchFamily="34" charset="-120"/>
              </a:rPr>
              <a:t>Data freshness:</a:t>
            </a:r>
            <a:r>
              <a:rPr lang="en-US" sz="1120" dirty="0">
                <a:solidFill>
                  <a:srgbClr val="1E40AF"/>
                </a:solidFill>
                <a:latin typeface="ui-sans-serif" pitchFamily="34" charset="0"/>
                <a:ea typeface="ui-sans-serif" pitchFamily="34" charset="-122"/>
                <a:cs typeface="ui-sans-serif" pitchFamily="34" charset="-120"/>
              </a:rPr>
              <a:t>Automated pipeline ensures up-to-date analytics</a:t>
            </a:r>
            <a:endParaRPr lang="en-US" sz="1120" dirty="0"/>
          </a:p>
        </p:txBody>
      </p:sp>
      <p:sp>
        <p:nvSpPr>
          <p:cNvPr id="40" name="Text 14"/>
          <p:cNvSpPr/>
          <p:nvPr/>
        </p:nvSpPr>
        <p:spPr>
          <a:xfrm>
            <a:off x="457200" y="6667500"/>
            <a:ext cx="2910944"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Azure-based Car Sales Analytics Project</a:t>
            </a:r>
            <a:endParaRPr lang="en-US" sz="98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4676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47700"/>
          </a:xfrm>
          <a:prstGeom prst="rect">
            <a:avLst/>
          </a:prstGeom>
        </p:spPr>
      </p:pic>
      <p:pic>
        <p:nvPicPr>
          <p:cNvPr id="5" name="Image 3" descr="preencoded.png"/>
          <p:cNvPicPr>
            <a:picLocks noChangeAspect="1"/>
          </p:cNvPicPr>
          <p:nvPr/>
        </p:nvPicPr>
        <p:blipFill>
          <a:blip r:embed="rId5"/>
          <a:stretch>
            <a:fillRect/>
          </a:stretch>
        </p:blipFill>
        <p:spPr>
          <a:xfrm>
            <a:off x="457200" y="1524000"/>
            <a:ext cx="571500" cy="38100"/>
          </a:xfrm>
          <a:prstGeom prst="rect">
            <a:avLst/>
          </a:prstGeom>
        </p:spPr>
      </p:pic>
      <p:pic>
        <p:nvPicPr>
          <p:cNvPr id="6" name="Image 4" descr="preencoded.png"/>
          <p:cNvPicPr>
            <a:picLocks noChangeAspect="1"/>
          </p:cNvPicPr>
          <p:nvPr/>
        </p:nvPicPr>
        <p:blipFill>
          <a:blip r:embed="rId6"/>
          <a:stretch>
            <a:fillRect/>
          </a:stretch>
        </p:blipFill>
        <p:spPr>
          <a:xfrm>
            <a:off x="457200" y="3390900"/>
            <a:ext cx="2647950" cy="2438400"/>
          </a:xfrm>
          <a:prstGeom prst="rect">
            <a:avLst/>
          </a:prstGeom>
        </p:spPr>
      </p:pic>
      <p:pic>
        <p:nvPicPr>
          <p:cNvPr id="7" name="Image 5" descr="preencoded.png"/>
          <p:cNvPicPr>
            <a:picLocks noChangeAspect="1"/>
          </p:cNvPicPr>
          <p:nvPr/>
        </p:nvPicPr>
        <p:blipFill>
          <a:blip r:embed="rId7"/>
          <a:stretch>
            <a:fillRect/>
          </a:stretch>
        </p:blipFill>
        <p:spPr>
          <a:xfrm>
            <a:off x="1557338" y="3581400"/>
            <a:ext cx="447675" cy="571500"/>
          </a:xfrm>
          <a:prstGeom prst="rect">
            <a:avLst/>
          </a:prstGeom>
        </p:spPr>
      </p:pic>
      <p:pic>
        <p:nvPicPr>
          <p:cNvPr id="8" name="Image 6" descr="preencoded.png"/>
          <p:cNvPicPr>
            <a:picLocks noChangeAspect="1"/>
          </p:cNvPicPr>
          <p:nvPr/>
        </p:nvPicPr>
        <p:blipFill>
          <a:blip r:embed="rId8"/>
          <a:stretch>
            <a:fillRect/>
          </a:stretch>
        </p:blipFill>
        <p:spPr>
          <a:xfrm>
            <a:off x="1671638" y="3695700"/>
            <a:ext cx="219075" cy="342900"/>
          </a:xfrm>
          <a:prstGeom prst="rect">
            <a:avLst/>
          </a:prstGeom>
        </p:spPr>
      </p:pic>
      <p:pic>
        <p:nvPicPr>
          <p:cNvPr id="9" name="Image 7" descr="preencoded.png"/>
          <p:cNvPicPr>
            <a:picLocks noChangeAspect="1"/>
          </p:cNvPicPr>
          <p:nvPr/>
        </p:nvPicPr>
        <p:blipFill>
          <a:blip r:embed="rId6"/>
          <a:stretch>
            <a:fillRect/>
          </a:stretch>
        </p:blipFill>
        <p:spPr>
          <a:xfrm>
            <a:off x="3333750" y="3390900"/>
            <a:ext cx="2647950" cy="2438400"/>
          </a:xfrm>
          <a:prstGeom prst="rect">
            <a:avLst/>
          </a:prstGeom>
        </p:spPr>
      </p:pic>
      <p:pic>
        <p:nvPicPr>
          <p:cNvPr id="10" name="Image 8" descr="preencoded.png"/>
          <p:cNvPicPr>
            <a:picLocks noChangeAspect="1"/>
          </p:cNvPicPr>
          <p:nvPr/>
        </p:nvPicPr>
        <p:blipFill>
          <a:blip r:embed="rId9"/>
          <a:stretch>
            <a:fillRect/>
          </a:stretch>
        </p:blipFill>
        <p:spPr>
          <a:xfrm>
            <a:off x="4400550" y="3581400"/>
            <a:ext cx="514350" cy="571500"/>
          </a:xfrm>
          <a:prstGeom prst="rect">
            <a:avLst/>
          </a:prstGeom>
        </p:spPr>
      </p:pic>
      <p:pic>
        <p:nvPicPr>
          <p:cNvPr id="11" name="Image 9" descr="preencoded.png"/>
          <p:cNvPicPr>
            <a:picLocks noChangeAspect="1"/>
          </p:cNvPicPr>
          <p:nvPr/>
        </p:nvPicPr>
        <p:blipFill>
          <a:blip r:embed="rId10"/>
          <a:stretch>
            <a:fillRect/>
          </a:stretch>
        </p:blipFill>
        <p:spPr>
          <a:xfrm>
            <a:off x="4514850" y="3695700"/>
            <a:ext cx="285750" cy="342900"/>
          </a:xfrm>
          <a:prstGeom prst="rect">
            <a:avLst/>
          </a:prstGeom>
        </p:spPr>
      </p:pic>
      <p:pic>
        <p:nvPicPr>
          <p:cNvPr id="12" name="Image 10" descr="preencoded.png"/>
          <p:cNvPicPr>
            <a:picLocks noChangeAspect="1"/>
          </p:cNvPicPr>
          <p:nvPr/>
        </p:nvPicPr>
        <p:blipFill>
          <a:blip r:embed="rId6"/>
          <a:stretch>
            <a:fillRect/>
          </a:stretch>
        </p:blipFill>
        <p:spPr>
          <a:xfrm>
            <a:off x="6210300" y="3390900"/>
            <a:ext cx="2647950" cy="2438400"/>
          </a:xfrm>
          <a:prstGeom prst="rect">
            <a:avLst/>
          </a:prstGeom>
        </p:spPr>
      </p:pic>
      <p:pic>
        <p:nvPicPr>
          <p:cNvPr id="13" name="Image 11" descr="preencoded.png"/>
          <p:cNvPicPr>
            <a:picLocks noChangeAspect="1"/>
          </p:cNvPicPr>
          <p:nvPr/>
        </p:nvPicPr>
        <p:blipFill>
          <a:blip r:embed="rId11"/>
          <a:stretch>
            <a:fillRect/>
          </a:stretch>
        </p:blipFill>
        <p:spPr>
          <a:xfrm>
            <a:off x="7277100" y="3581400"/>
            <a:ext cx="514350" cy="571500"/>
          </a:xfrm>
          <a:prstGeom prst="rect">
            <a:avLst/>
          </a:prstGeom>
        </p:spPr>
      </p:pic>
      <p:pic>
        <p:nvPicPr>
          <p:cNvPr id="14" name="Image 12" descr="preencoded.png"/>
          <p:cNvPicPr>
            <a:picLocks noChangeAspect="1"/>
          </p:cNvPicPr>
          <p:nvPr/>
        </p:nvPicPr>
        <p:blipFill>
          <a:blip r:embed="rId12"/>
          <a:stretch>
            <a:fillRect/>
          </a:stretch>
        </p:blipFill>
        <p:spPr>
          <a:xfrm>
            <a:off x="7391400" y="3695700"/>
            <a:ext cx="285750" cy="342900"/>
          </a:xfrm>
          <a:prstGeom prst="rect">
            <a:avLst/>
          </a:prstGeom>
        </p:spPr>
      </p:pic>
      <p:pic>
        <p:nvPicPr>
          <p:cNvPr id="15" name="Image 13" descr="preencoded.png"/>
          <p:cNvPicPr>
            <a:picLocks noChangeAspect="1"/>
          </p:cNvPicPr>
          <p:nvPr/>
        </p:nvPicPr>
        <p:blipFill>
          <a:blip r:embed="rId6"/>
          <a:stretch>
            <a:fillRect/>
          </a:stretch>
        </p:blipFill>
        <p:spPr>
          <a:xfrm>
            <a:off x="9086850" y="3390900"/>
            <a:ext cx="2647950" cy="2438400"/>
          </a:xfrm>
          <a:prstGeom prst="rect">
            <a:avLst/>
          </a:prstGeom>
        </p:spPr>
      </p:pic>
      <p:pic>
        <p:nvPicPr>
          <p:cNvPr id="16" name="Image 14" descr="preencoded.png"/>
          <p:cNvPicPr>
            <a:picLocks noChangeAspect="1"/>
          </p:cNvPicPr>
          <p:nvPr/>
        </p:nvPicPr>
        <p:blipFill>
          <a:blip r:embed="rId13"/>
          <a:stretch>
            <a:fillRect/>
          </a:stretch>
        </p:blipFill>
        <p:spPr>
          <a:xfrm>
            <a:off x="10172700" y="3581400"/>
            <a:ext cx="476250" cy="571500"/>
          </a:xfrm>
          <a:prstGeom prst="rect">
            <a:avLst/>
          </a:prstGeom>
        </p:spPr>
      </p:pic>
      <p:pic>
        <p:nvPicPr>
          <p:cNvPr id="17" name="Image 15" descr="preencoded.png"/>
          <p:cNvPicPr>
            <a:picLocks noChangeAspect="1"/>
          </p:cNvPicPr>
          <p:nvPr/>
        </p:nvPicPr>
        <p:blipFill>
          <a:blip r:embed="rId14"/>
          <a:stretch>
            <a:fillRect/>
          </a:stretch>
        </p:blipFill>
        <p:spPr>
          <a:xfrm>
            <a:off x="10287000" y="3695700"/>
            <a:ext cx="247650" cy="342900"/>
          </a:xfrm>
          <a:prstGeom prst="rect">
            <a:avLst/>
          </a:prstGeom>
        </p:spPr>
      </p:pic>
      <p:pic>
        <p:nvPicPr>
          <p:cNvPr id="18" name="Image 16" descr="preencoded.png"/>
          <p:cNvPicPr>
            <a:picLocks noChangeAspect="1"/>
          </p:cNvPicPr>
          <p:nvPr/>
        </p:nvPicPr>
        <p:blipFill>
          <a:blip r:embed="rId15"/>
          <a:stretch>
            <a:fillRect/>
          </a:stretch>
        </p:blipFill>
        <p:spPr>
          <a:xfrm>
            <a:off x="457200" y="6134100"/>
            <a:ext cx="3657600" cy="685800"/>
          </a:xfrm>
          <a:prstGeom prst="rect">
            <a:avLst/>
          </a:prstGeom>
        </p:spPr>
      </p:pic>
      <p:pic>
        <p:nvPicPr>
          <p:cNvPr id="19" name="Image 17" descr="preencoded.png"/>
          <p:cNvPicPr>
            <a:picLocks noChangeAspect="1"/>
          </p:cNvPicPr>
          <p:nvPr/>
        </p:nvPicPr>
        <p:blipFill>
          <a:blip r:embed="rId16"/>
          <a:stretch>
            <a:fillRect/>
          </a:stretch>
        </p:blipFill>
        <p:spPr>
          <a:xfrm>
            <a:off x="571500" y="6276975"/>
            <a:ext cx="133350" cy="152400"/>
          </a:xfrm>
          <a:prstGeom prst="rect">
            <a:avLst/>
          </a:prstGeom>
        </p:spPr>
      </p:pic>
      <p:pic>
        <p:nvPicPr>
          <p:cNvPr id="20" name="Image 18" descr="preencoded.png"/>
          <p:cNvPicPr>
            <a:picLocks noChangeAspect="1"/>
          </p:cNvPicPr>
          <p:nvPr/>
        </p:nvPicPr>
        <p:blipFill>
          <a:blip r:embed="rId15"/>
          <a:stretch>
            <a:fillRect/>
          </a:stretch>
        </p:blipFill>
        <p:spPr>
          <a:xfrm>
            <a:off x="4267200" y="6134100"/>
            <a:ext cx="3657600" cy="685800"/>
          </a:xfrm>
          <a:prstGeom prst="rect">
            <a:avLst/>
          </a:prstGeom>
        </p:spPr>
      </p:pic>
      <p:pic>
        <p:nvPicPr>
          <p:cNvPr id="21" name="Image 19" descr="preencoded.png"/>
          <p:cNvPicPr>
            <a:picLocks noChangeAspect="1"/>
          </p:cNvPicPr>
          <p:nvPr/>
        </p:nvPicPr>
        <p:blipFill>
          <a:blip r:embed="rId17"/>
          <a:stretch>
            <a:fillRect/>
          </a:stretch>
        </p:blipFill>
        <p:spPr>
          <a:xfrm>
            <a:off x="4381500" y="6276975"/>
            <a:ext cx="190500" cy="152400"/>
          </a:xfrm>
          <a:prstGeom prst="rect">
            <a:avLst/>
          </a:prstGeom>
        </p:spPr>
      </p:pic>
      <p:pic>
        <p:nvPicPr>
          <p:cNvPr id="22" name="Image 20" descr="preencoded.png"/>
          <p:cNvPicPr>
            <a:picLocks noChangeAspect="1"/>
          </p:cNvPicPr>
          <p:nvPr/>
        </p:nvPicPr>
        <p:blipFill>
          <a:blip r:embed="rId15"/>
          <a:stretch>
            <a:fillRect/>
          </a:stretch>
        </p:blipFill>
        <p:spPr>
          <a:xfrm>
            <a:off x="8077200" y="6134100"/>
            <a:ext cx="3657600" cy="685800"/>
          </a:xfrm>
          <a:prstGeom prst="rect">
            <a:avLst/>
          </a:prstGeom>
        </p:spPr>
      </p:pic>
      <p:pic>
        <p:nvPicPr>
          <p:cNvPr id="23" name="Image 21" descr="preencoded.png"/>
          <p:cNvPicPr>
            <a:picLocks noChangeAspect="1"/>
          </p:cNvPicPr>
          <p:nvPr/>
        </p:nvPicPr>
        <p:blipFill>
          <a:blip r:embed="rId18"/>
          <a:stretch>
            <a:fillRect/>
          </a:stretch>
        </p:blipFill>
        <p:spPr>
          <a:xfrm>
            <a:off x="8191500" y="6276975"/>
            <a:ext cx="152400" cy="152400"/>
          </a:xfrm>
          <a:prstGeom prst="rect">
            <a:avLst/>
          </a:prstGeom>
        </p:spPr>
      </p:pic>
      <p:sp>
        <p:nvSpPr>
          <p:cNvPr id="24" name="Text 0"/>
          <p:cNvSpPr/>
          <p:nvPr/>
        </p:nvSpPr>
        <p:spPr>
          <a:xfrm>
            <a:off x="457200" y="152400"/>
            <a:ext cx="12405360"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ETL Pipeline – Databricks &amp; Spark</a:t>
            </a:r>
            <a:endParaRPr lang="en-US" sz="2040" dirty="0"/>
          </a:p>
        </p:txBody>
      </p:sp>
      <p:sp>
        <p:nvSpPr>
          <p:cNvPr id="25" name="Text 1"/>
          <p:cNvSpPr/>
          <p:nvPr/>
        </p:nvSpPr>
        <p:spPr>
          <a:xfrm>
            <a:off x="457200" y="1028700"/>
            <a:ext cx="3017520"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1F2937"/>
                </a:solidFill>
                <a:latin typeface="ui-sans-serif" pitchFamily="34" charset="0"/>
                <a:ea typeface="ui-sans-serif" pitchFamily="34" charset="-122"/>
                <a:cs typeface="ui-sans-serif" pitchFamily="34" charset="-120"/>
              </a:rPr>
              <a:t>Advanced ETL Option</a:t>
            </a:r>
            <a:endParaRPr lang="en-US" sz="1646" dirty="0"/>
          </a:p>
        </p:txBody>
      </p:sp>
      <p:sp>
        <p:nvSpPr>
          <p:cNvPr id="26" name="Text 2"/>
          <p:cNvSpPr/>
          <p:nvPr/>
        </p:nvSpPr>
        <p:spPr>
          <a:xfrm>
            <a:off x="457200" y="1714500"/>
            <a:ext cx="8534400" cy="1066800"/>
          </a:xfrm>
          <a:prstGeom prst="rect">
            <a:avLst/>
          </a:prstGeom>
          <a:noFill/>
          <a:ln/>
        </p:spPr>
        <p:txBody>
          <a:bodyPr wrap="square" lIns="0" tIns="0" rIns="0" bIns="0" rtlCol="0" anchor="t">
            <a:spAutoFit/>
          </a:bodyPr>
          <a:lstStyle/>
          <a:p>
            <a:pPr marL="0" indent="0">
              <a:lnSpc>
                <a:spcPts val="2100"/>
              </a:lnSpc>
              <a:buNone/>
            </a:pPr>
            <a:r>
              <a:rPr lang="en-US" sz="1260" dirty="0">
                <a:solidFill>
                  <a:srgbClr val="374151"/>
                </a:solidFill>
                <a:latin typeface="ui-sans-serif" pitchFamily="34" charset="0"/>
                <a:ea typeface="ui-sans-serif" pitchFamily="34" charset="-122"/>
                <a:cs typeface="ui-sans-serif" pitchFamily="34" charset="-120"/>
              </a:rPr>
              <a:t>For more advanced and large-scale data processing, an alternative ETL pipeline leverages Azure Databricks with Apache Spark. This approach is particularly suited for complex transformations and handling extensive datasets, offering robust capabilities for data cleaning and trend extraction while ensuring secure data handling.</a:t>
            </a:r>
            <a:endParaRPr lang="en-US" sz="1260" dirty="0"/>
          </a:p>
        </p:txBody>
      </p:sp>
      <p:sp>
        <p:nvSpPr>
          <p:cNvPr id="27" name="Text 3"/>
          <p:cNvSpPr/>
          <p:nvPr/>
        </p:nvSpPr>
        <p:spPr>
          <a:xfrm>
            <a:off x="457200" y="3009900"/>
            <a:ext cx="1240536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F2937"/>
                </a:solidFill>
                <a:latin typeface="ui-sans-serif" pitchFamily="34" charset="0"/>
                <a:ea typeface="ui-sans-serif" pitchFamily="34" charset="-122"/>
                <a:cs typeface="ui-sans-serif" pitchFamily="34" charset="-120"/>
              </a:rPr>
              <a:t>PySpark-based ETL Process</a:t>
            </a:r>
            <a:endParaRPr lang="en-US" sz="1380" dirty="0"/>
          </a:p>
        </p:txBody>
      </p:sp>
      <p:sp>
        <p:nvSpPr>
          <p:cNvPr id="28" name="Text 4"/>
          <p:cNvSpPr/>
          <p:nvPr/>
        </p:nvSpPr>
        <p:spPr>
          <a:xfrm>
            <a:off x="1062983" y="4267200"/>
            <a:ext cx="1436236" cy="266700"/>
          </a:xfrm>
          <a:prstGeom prst="rect">
            <a:avLst/>
          </a:prstGeom>
          <a:noFill/>
          <a:ln/>
        </p:spPr>
        <p:txBody>
          <a:bodyPr wrap="square" lIns="0" tIns="0" rIns="0" bIns="0" rtlCol="0" anchor="t">
            <a:spAutoFit/>
          </a:bodyPr>
          <a:lstStyle/>
          <a:p>
            <a:pPr marL="0" indent="0" algn="ctr">
              <a:lnSpc>
                <a:spcPts val="2100"/>
              </a:lnSpc>
              <a:buNone/>
            </a:pPr>
            <a:r>
              <a:rPr lang="en-US" sz="1260" b="1" dirty="0">
                <a:solidFill>
                  <a:srgbClr val="1F2937"/>
                </a:solidFill>
                <a:latin typeface="ui-sans-serif" pitchFamily="34" charset="0"/>
                <a:ea typeface="ui-sans-serif" pitchFamily="34" charset="-122"/>
                <a:cs typeface="ui-sans-serif" pitchFamily="34" charset="-120"/>
              </a:rPr>
              <a:t>Data Reading</a:t>
            </a:r>
            <a:endParaRPr lang="en-US" sz="1260" dirty="0"/>
          </a:p>
        </p:txBody>
      </p:sp>
      <p:sp>
        <p:nvSpPr>
          <p:cNvPr id="29" name="Text 5"/>
          <p:cNvSpPr/>
          <p:nvPr/>
        </p:nvSpPr>
        <p:spPr>
          <a:xfrm>
            <a:off x="647700" y="4610100"/>
            <a:ext cx="2266950" cy="571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4B5563"/>
                </a:solidFill>
                <a:latin typeface="ui-sans-serif" pitchFamily="34" charset="0"/>
                <a:ea typeface="ui-sans-serif" pitchFamily="34" charset="-122"/>
                <a:cs typeface="ui-sans-serif" pitchFamily="34" charset="-120"/>
              </a:rPr>
              <a:t>The car_data.csv file is read into a Spark DataFrame using PySpark</a:t>
            </a:r>
            <a:endParaRPr lang="en-US" sz="980" dirty="0"/>
          </a:p>
        </p:txBody>
      </p:sp>
      <p:sp>
        <p:nvSpPr>
          <p:cNvPr id="30" name="Text 6"/>
          <p:cNvSpPr/>
          <p:nvPr/>
        </p:nvSpPr>
        <p:spPr>
          <a:xfrm>
            <a:off x="3524250" y="4267200"/>
            <a:ext cx="2266950" cy="533400"/>
          </a:xfrm>
          <a:prstGeom prst="rect">
            <a:avLst/>
          </a:prstGeom>
          <a:noFill/>
          <a:ln/>
        </p:spPr>
        <p:txBody>
          <a:bodyPr wrap="square" lIns="0" tIns="0" rIns="0" bIns="0" rtlCol="0" anchor="t">
            <a:spAutoFit/>
          </a:bodyPr>
          <a:lstStyle/>
          <a:p>
            <a:pPr marL="0" indent="0" algn="ctr">
              <a:lnSpc>
                <a:spcPts val="2100"/>
              </a:lnSpc>
              <a:buNone/>
            </a:pPr>
            <a:r>
              <a:rPr lang="en-US" sz="1260" b="1" dirty="0">
                <a:solidFill>
                  <a:srgbClr val="1F2937"/>
                </a:solidFill>
                <a:latin typeface="ui-sans-serif" pitchFamily="34" charset="0"/>
                <a:ea typeface="ui-sans-serif" pitchFamily="34" charset="-122"/>
                <a:cs typeface="ui-sans-serif" pitchFamily="34" charset="-120"/>
              </a:rPr>
              <a:t>Cleaning &amp; Normalization</a:t>
            </a:r>
            <a:endParaRPr lang="en-US" sz="1260" dirty="0"/>
          </a:p>
        </p:txBody>
      </p:sp>
      <p:sp>
        <p:nvSpPr>
          <p:cNvPr id="31" name="Text 7"/>
          <p:cNvSpPr/>
          <p:nvPr/>
        </p:nvSpPr>
        <p:spPr>
          <a:xfrm>
            <a:off x="3524250" y="4876800"/>
            <a:ext cx="2266950" cy="7620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4B5563"/>
                </a:solidFill>
                <a:latin typeface="ui-sans-serif" pitchFamily="34" charset="0"/>
                <a:ea typeface="ui-sans-serif" pitchFamily="34" charset="-122"/>
                <a:cs typeface="ui-sans-serif" pitchFamily="34" charset="-120"/>
              </a:rPr>
              <a:t>Data undergoes cleaning processes such as removing duplicates and enriching existing data points</a:t>
            </a:r>
            <a:endParaRPr lang="en-US" sz="980" dirty="0"/>
          </a:p>
        </p:txBody>
      </p:sp>
      <p:sp>
        <p:nvSpPr>
          <p:cNvPr id="32" name="Text 8"/>
          <p:cNvSpPr/>
          <p:nvPr/>
        </p:nvSpPr>
        <p:spPr>
          <a:xfrm>
            <a:off x="6656628" y="4267200"/>
            <a:ext cx="1755145" cy="266700"/>
          </a:xfrm>
          <a:prstGeom prst="rect">
            <a:avLst/>
          </a:prstGeom>
          <a:noFill/>
          <a:ln/>
        </p:spPr>
        <p:txBody>
          <a:bodyPr wrap="square" lIns="0" tIns="0" rIns="0" bIns="0" rtlCol="0" anchor="t">
            <a:spAutoFit/>
          </a:bodyPr>
          <a:lstStyle/>
          <a:p>
            <a:pPr marL="0" indent="0" algn="ctr">
              <a:lnSpc>
                <a:spcPts val="2100"/>
              </a:lnSpc>
              <a:buNone/>
            </a:pPr>
            <a:r>
              <a:rPr lang="en-US" sz="1260" b="1" dirty="0">
                <a:solidFill>
                  <a:srgbClr val="1F2937"/>
                </a:solidFill>
                <a:latin typeface="ui-sans-serif" pitchFamily="34" charset="0"/>
                <a:ea typeface="ui-sans-serif" pitchFamily="34" charset="-122"/>
                <a:cs typeface="ui-sans-serif" pitchFamily="34" charset="-120"/>
              </a:rPr>
              <a:t>Trend Extraction</a:t>
            </a:r>
            <a:endParaRPr lang="en-US" sz="1260" dirty="0"/>
          </a:p>
        </p:txBody>
      </p:sp>
      <p:sp>
        <p:nvSpPr>
          <p:cNvPr id="33" name="Text 9"/>
          <p:cNvSpPr/>
          <p:nvPr/>
        </p:nvSpPr>
        <p:spPr>
          <a:xfrm>
            <a:off x="6400800" y="4610100"/>
            <a:ext cx="2266950" cy="571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4B5563"/>
                </a:solidFill>
                <a:latin typeface="ui-sans-serif" pitchFamily="34" charset="0"/>
                <a:ea typeface="ui-sans-serif" pitchFamily="34" charset="-122"/>
                <a:cs typeface="ui-sans-serif" pitchFamily="34" charset="-120"/>
              </a:rPr>
              <a:t>Complex transformations to identify top-selling models and analyze transmission trends</a:t>
            </a:r>
            <a:endParaRPr lang="en-US" sz="980" dirty="0"/>
          </a:p>
        </p:txBody>
      </p:sp>
      <p:sp>
        <p:nvSpPr>
          <p:cNvPr id="34" name="Text 10"/>
          <p:cNvSpPr/>
          <p:nvPr/>
        </p:nvSpPr>
        <p:spPr>
          <a:xfrm>
            <a:off x="9704412" y="4267200"/>
            <a:ext cx="1412825" cy="266700"/>
          </a:xfrm>
          <a:prstGeom prst="rect">
            <a:avLst/>
          </a:prstGeom>
          <a:noFill/>
          <a:ln/>
        </p:spPr>
        <p:txBody>
          <a:bodyPr wrap="square" lIns="0" tIns="0" rIns="0" bIns="0" rtlCol="0" anchor="t">
            <a:spAutoFit/>
          </a:bodyPr>
          <a:lstStyle/>
          <a:p>
            <a:pPr marL="0" indent="0" algn="ctr">
              <a:lnSpc>
                <a:spcPts val="2100"/>
              </a:lnSpc>
              <a:buNone/>
            </a:pPr>
            <a:r>
              <a:rPr lang="en-US" sz="1260" b="1" dirty="0">
                <a:solidFill>
                  <a:srgbClr val="1F2937"/>
                </a:solidFill>
                <a:latin typeface="ui-sans-serif" pitchFamily="34" charset="0"/>
                <a:ea typeface="ui-sans-serif" pitchFamily="34" charset="-122"/>
                <a:cs typeface="ui-sans-serif" pitchFamily="34" charset="-120"/>
              </a:rPr>
              <a:t>Data Loading</a:t>
            </a:r>
            <a:endParaRPr lang="en-US" sz="1260" dirty="0"/>
          </a:p>
        </p:txBody>
      </p:sp>
      <p:sp>
        <p:nvSpPr>
          <p:cNvPr id="35" name="Text 11"/>
          <p:cNvSpPr/>
          <p:nvPr/>
        </p:nvSpPr>
        <p:spPr>
          <a:xfrm>
            <a:off x="9277350" y="4610100"/>
            <a:ext cx="2266950" cy="571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4B5563"/>
                </a:solidFill>
                <a:latin typeface="ui-sans-serif" pitchFamily="34" charset="0"/>
                <a:ea typeface="ui-sans-serif" pitchFamily="34" charset="-122"/>
                <a:cs typeface="ui-sans-serif" pitchFamily="34" charset="-120"/>
              </a:rPr>
              <a:t>Processed data is securely loaded into Azure SQL Database using JDBC connectivity</a:t>
            </a:r>
            <a:endParaRPr lang="en-US" sz="980" dirty="0"/>
          </a:p>
        </p:txBody>
      </p:sp>
      <p:sp>
        <p:nvSpPr>
          <p:cNvPr id="36" name="Text 12"/>
          <p:cNvSpPr/>
          <p:nvPr/>
        </p:nvSpPr>
        <p:spPr>
          <a:xfrm>
            <a:off x="829568" y="6248400"/>
            <a:ext cx="3429000" cy="457200"/>
          </a:xfrm>
          <a:prstGeom prst="rect">
            <a:avLst/>
          </a:prstGeom>
          <a:noFill/>
          <a:ln/>
        </p:spPr>
        <p:txBody>
          <a:bodyPr wrap="square" lIns="0" tIns="0" rIns="0" bIns="0" rtlCol="0" anchor="t"/>
          <a:lstStyle/>
          <a:p>
            <a:pPr marL="0" indent="0">
              <a:lnSpc>
                <a:spcPts val="1800"/>
              </a:lnSpc>
              <a:buNone/>
            </a:pPr>
            <a:r>
              <a:rPr lang="en-US" sz="1120" b="1" dirty="0">
                <a:solidFill>
                  <a:srgbClr val="1E40AF"/>
                </a:solidFill>
                <a:latin typeface="ui-sans-serif" pitchFamily="34" charset="0"/>
                <a:ea typeface="ui-sans-serif" pitchFamily="34" charset="-122"/>
                <a:cs typeface="ui-sans-serif" pitchFamily="34" charset="-120"/>
              </a:rPr>
              <a:t>Advanced:</a:t>
            </a:r>
            <a:r>
              <a:rPr lang="en-US" sz="1120" dirty="0">
                <a:solidFill>
                  <a:srgbClr val="1E40AF"/>
                </a:solidFill>
                <a:latin typeface="ui-sans-serif" pitchFamily="34" charset="0"/>
                <a:ea typeface="ui-sans-serif" pitchFamily="34" charset="-122"/>
                <a:cs typeface="ui-sans-serif" pitchFamily="34" charset="-120"/>
              </a:rPr>
              <a:t>Suitable for large-scale datasets</a:t>
            </a:r>
            <a:endParaRPr lang="en-US" sz="1120" dirty="0"/>
          </a:p>
        </p:txBody>
      </p:sp>
      <p:sp>
        <p:nvSpPr>
          <p:cNvPr id="37" name="Text 13"/>
          <p:cNvSpPr/>
          <p:nvPr/>
        </p:nvSpPr>
        <p:spPr>
          <a:xfrm>
            <a:off x="4696718" y="6248400"/>
            <a:ext cx="3429000" cy="457200"/>
          </a:xfrm>
          <a:prstGeom prst="rect">
            <a:avLst/>
          </a:prstGeom>
          <a:noFill/>
          <a:ln/>
        </p:spPr>
        <p:txBody>
          <a:bodyPr wrap="square" lIns="0" tIns="0" rIns="0" bIns="0" rtlCol="0" anchor="t"/>
          <a:lstStyle/>
          <a:p>
            <a:pPr marL="0" indent="0">
              <a:lnSpc>
                <a:spcPts val="1800"/>
              </a:lnSpc>
              <a:buNone/>
            </a:pPr>
            <a:r>
              <a:rPr lang="en-US" sz="1120" b="1" dirty="0">
                <a:solidFill>
                  <a:srgbClr val="1E40AF"/>
                </a:solidFill>
                <a:latin typeface="ui-sans-serif" pitchFamily="34" charset="0"/>
                <a:ea typeface="ui-sans-serif" pitchFamily="34" charset="-122"/>
                <a:cs typeface="ui-sans-serif" pitchFamily="34" charset="-120"/>
              </a:rPr>
              <a:t>Features:</a:t>
            </a:r>
            <a:r>
              <a:rPr lang="en-US" sz="1120" dirty="0">
                <a:solidFill>
                  <a:srgbClr val="1E40AF"/>
                </a:solidFill>
                <a:latin typeface="ui-sans-serif" pitchFamily="34" charset="0"/>
                <a:ea typeface="ui-sans-serif" pitchFamily="34" charset="-122"/>
                <a:cs typeface="ui-sans-serif" pitchFamily="34" charset="-120"/>
              </a:rPr>
              <a:t>Complex transformations &amp; trend extraction</a:t>
            </a:r>
            <a:endParaRPr lang="en-US" sz="1120" dirty="0"/>
          </a:p>
        </p:txBody>
      </p:sp>
      <p:sp>
        <p:nvSpPr>
          <p:cNvPr id="38" name="Text 14"/>
          <p:cNvSpPr/>
          <p:nvPr/>
        </p:nvSpPr>
        <p:spPr>
          <a:xfrm>
            <a:off x="8468618" y="6248400"/>
            <a:ext cx="3429000" cy="457200"/>
          </a:xfrm>
          <a:prstGeom prst="rect">
            <a:avLst/>
          </a:prstGeom>
          <a:noFill/>
          <a:ln/>
        </p:spPr>
        <p:txBody>
          <a:bodyPr wrap="square" lIns="0" tIns="0" rIns="0" bIns="0" rtlCol="0" anchor="t"/>
          <a:lstStyle/>
          <a:p>
            <a:pPr marL="0" indent="0">
              <a:lnSpc>
                <a:spcPts val="1800"/>
              </a:lnSpc>
              <a:buNone/>
            </a:pPr>
            <a:r>
              <a:rPr lang="en-US" sz="1120" b="1" dirty="0">
                <a:solidFill>
                  <a:srgbClr val="1E40AF"/>
                </a:solidFill>
                <a:latin typeface="ui-sans-serif" pitchFamily="34" charset="0"/>
                <a:ea typeface="ui-sans-serif" pitchFamily="34" charset="-122"/>
                <a:cs typeface="ui-sans-serif" pitchFamily="34" charset="-120"/>
              </a:rPr>
              <a:t>Security:</a:t>
            </a:r>
            <a:r>
              <a:rPr lang="en-US" sz="1120" dirty="0">
                <a:solidFill>
                  <a:srgbClr val="1E40AF"/>
                </a:solidFill>
                <a:latin typeface="ui-sans-serif" pitchFamily="34" charset="0"/>
                <a:ea typeface="ui-sans-serif" pitchFamily="34" charset="-122"/>
                <a:cs typeface="ui-sans-serif" pitchFamily="34" charset="-120"/>
              </a:rPr>
              <a:t>Credentials managed via secrets vault</a:t>
            </a:r>
            <a:endParaRPr lang="en-US" sz="1120" dirty="0"/>
          </a:p>
        </p:txBody>
      </p:sp>
      <p:sp>
        <p:nvSpPr>
          <p:cNvPr id="39" name="Text 15"/>
          <p:cNvSpPr/>
          <p:nvPr/>
        </p:nvSpPr>
        <p:spPr>
          <a:xfrm>
            <a:off x="457200" y="7200900"/>
            <a:ext cx="2910944"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Azure-based Car Sales Analytics Project</a:t>
            </a:r>
            <a:endParaRPr lang="en-US" sz="98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82296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47700"/>
          </a:xfrm>
          <a:prstGeom prst="rect">
            <a:avLst/>
          </a:prstGeom>
        </p:spPr>
      </p:pic>
      <p:pic>
        <p:nvPicPr>
          <p:cNvPr id="4" name="Image 2" descr="preencoded.png"/>
          <p:cNvPicPr>
            <a:picLocks noChangeAspect="1"/>
          </p:cNvPicPr>
          <p:nvPr/>
        </p:nvPicPr>
        <p:blipFill>
          <a:blip r:embed="rId5"/>
          <a:stretch>
            <a:fillRect/>
          </a:stretch>
        </p:blipFill>
        <p:spPr>
          <a:xfrm>
            <a:off x="457200" y="876300"/>
            <a:ext cx="5562600" cy="3200400"/>
          </a:xfrm>
          <a:prstGeom prst="rect">
            <a:avLst/>
          </a:prstGeom>
        </p:spPr>
      </p:pic>
      <p:pic>
        <p:nvPicPr>
          <p:cNvPr id="5" name="Image 3" descr="preencoded.png"/>
          <p:cNvPicPr>
            <a:picLocks noChangeAspect="1"/>
          </p:cNvPicPr>
          <p:nvPr/>
        </p:nvPicPr>
        <p:blipFill>
          <a:blip r:embed="rId6"/>
          <a:stretch>
            <a:fillRect/>
          </a:stretch>
        </p:blipFill>
        <p:spPr>
          <a:xfrm>
            <a:off x="609600" y="1028700"/>
            <a:ext cx="5257800" cy="342900"/>
          </a:xfrm>
          <a:prstGeom prst="rect">
            <a:avLst/>
          </a:prstGeom>
        </p:spPr>
      </p:pic>
      <p:pic>
        <p:nvPicPr>
          <p:cNvPr id="6" name="Image 4" descr="preencoded.png"/>
          <p:cNvPicPr>
            <a:picLocks noChangeAspect="1"/>
          </p:cNvPicPr>
          <p:nvPr/>
        </p:nvPicPr>
        <p:blipFill>
          <a:blip r:embed="rId7"/>
          <a:stretch>
            <a:fillRect/>
          </a:stretch>
        </p:blipFill>
        <p:spPr>
          <a:xfrm>
            <a:off x="609600" y="1085850"/>
            <a:ext cx="152400" cy="152400"/>
          </a:xfrm>
          <a:prstGeom prst="rect">
            <a:avLst/>
          </a:prstGeom>
        </p:spPr>
      </p:pic>
      <p:pic>
        <p:nvPicPr>
          <p:cNvPr id="7" name="Image 5" descr="preencoded.png"/>
          <p:cNvPicPr>
            <a:picLocks noChangeAspect="1"/>
          </p:cNvPicPr>
          <p:nvPr/>
        </p:nvPicPr>
        <p:blipFill>
          <a:blip r:embed="rId8"/>
          <a:stretch>
            <a:fillRect/>
          </a:stretch>
        </p:blipFill>
        <p:spPr>
          <a:xfrm>
            <a:off x="609600" y="1485900"/>
            <a:ext cx="2628900" cy="1971675"/>
          </a:xfrm>
          <a:prstGeom prst="rect">
            <a:avLst/>
          </a:prstGeom>
        </p:spPr>
      </p:pic>
      <p:pic>
        <p:nvPicPr>
          <p:cNvPr id="8" name="Image 6" descr="preencoded.png"/>
          <p:cNvPicPr>
            <a:picLocks noChangeAspect="1"/>
          </p:cNvPicPr>
          <p:nvPr/>
        </p:nvPicPr>
        <p:blipFill>
          <a:blip r:embed="rId9"/>
          <a:stretch>
            <a:fillRect/>
          </a:stretch>
        </p:blipFill>
        <p:spPr>
          <a:xfrm>
            <a:off x="3314700" y="2667000"/>
            <a:ext cx="2552700" cy="533400"/>
          </a:xfrm>
          <a:prstGeom prst="rect">
            <a:avLst/>
          </a:prstGeom>
        </p:spPr>
      </p:pic>
      <p:pic>
        <p:nvPicPr>
          <p:cNvPr id="9" name="Image 7" descr="preencoded.png"/>
          <p:cNvPicPr>
            <a:picLocks noChangeAspect="1"/>
          </p:cNvPicPr>
          <p:nvPr/>
        </p:nvPicPr>
        <p:blipFill>
          <a:blip r:embed="rId10"/>
          <a:stretch>
            <a:fillRect/>
          </a:stretch>
        </p:blipFill>
        <p:spPr>
          <a:xfrm>
            <a:off x="3390900" y="2762250"/>
            <a:ext cx="104775" cy="133350"/>
          </a:xfrm>
          <a:prstGeom prst="rect">
            <a:avLst/>
          </a:prstGeom>
        </p:spPr>
      </p:pic>
      <p:pic>
        <p:nvPicPr>
          <p:cNvPr id="10" name="Image 8" descr="preencoded.png"/>
          <p:cNvPicPr>
            <a:picLocks noChangeAspect="1"/>
          </p:cNvPicPr>
          <p:nvPr/>
        </p:nvPicPr>
        <p:blipFill>
          <a:blip r:embed="rId5"/>
          <a:stretch>
            <a:fillRect/>
          </a:stretch>
        </p:blipFill>
        <p:spPr>
          <a:xfrm>
            <a:off x="6172200" y="876300"/>
            <a:ext cx="5562600" cy="3200400"/>
          </a:xfrm>
          <a:prstGeom prst="rect">
            <a:avLst/>
          </a:prstGeom>
        </p:spPr>
      </p:pic>
      <p:pic>
        <p:nvPicPr>
          <p:cNvPr id="11" name="Image 9" descr="preencoded.png"/>
          <p:cNvPicPr>
            <a:picLocks noChangeAspect="1"/>
          </p:cNvPicPr>
          <p:nvPr/>
        </p:nvPicPr>
        <p:blipFill>
          <a:blip r:embed="rId6"/>
          <a:stretch>
            <a:fillRect/>
          </a:stretch>
        </p:blipFill>
        <p:spPr>
          <a:xfrm>
            <a:off x="6324600" y="1028700"/>
            <a:ext cx="5257800" cy="342900"/>
          </a:xfrm>
          <a:prstGeom prst="rect">
            <a:avLst/>
          </a:prstGeom>
        </p:spPr>
      </p:pic>
      <p:pic>
        <p:nvPicPr>
          <p:cNvPr id="12" name="Image 10" descr="preencoded.png"/>
          <p:cNvPicPr>
            <a:picLocks noChangeAspect="1"/>
          </p:cNvPicPr>
          <p:nvPr/>
        </p:nvPicPr>
        <p:blipFill>
          <a:blip r:embed="rId11"/>
          <a:stretch>
            <a:fillRect/>
          </a:stretch>
        </p:blipFill>
        <p:spPr>
          <a:xfrm>
            <a:off x="6324600" y="1085850"/>
            <a:ext cx="95250" cy="152400"/>
          </a:xfrm>
          <a:prstGeom prst="rect">
            <a:avLst/>
          </a:prstGeom>
        </p:spPr>
      </p:pic>
      <p:pic>
        <p:nvPicPr>
          <p:cNvPr id="13" name="Image 11" descr="preencoded.png"/>
          <p:cNvPicPr>
            <a:picLocks noChangeAspect="1"/>
          </p:cNvPicPr>
          <p:nvPr/>
        </p:nvPicPr>
        <p:blipFill>
          <a:blip r:embed="rId12"/>
          <a:stretch>
            <a:fillRect/>
          </a:stretch>
        </p:blipFill>
        <p:spPr>
          <a:xfrm>
            <a:off x="6324600" y="2819400"/>
            <a:ext cx="1701701" cy="685800"/>
          </a:xfrm>
          <a:prstGeom prst="rect">
            <a:avLst/>
          </a:prstGeom>
        </p:spPr>
      </p:pic>
      <p:pic>
        <p:nvPicPr>
          <p:cNvPr id="14" name="Image 12" descr="preencoded.png"/>
          <p:cNvPicPr>
            <a:picLocks noChangeAspect="1"/>
          </p:cNvPicPr>
          <p:nvPr/>
        </p:nvPicPr>
        <p:blipFill>
          <a:blip r:embed="rId13"/>
          <a:stretch>
            <a:fillRect/>
          </a:stretch>
        </p:blipFill>
        <p:spPr>
          <a:xfrm>
            <a:off x="8102501" y="2819400"/>
            <a:ext cx="1701850" cy="685800"/>
          </a:xfrm>
          <a:prstGeom prst="rect">
            <a:avLst/>
          </a:prstGeom>
        </p:spPr>
      </p:pic>
      <p:pic>
        <p:nvPicPr>
          <p:cNvPr id="15" name="Image 13" descr="preencoded.png"/>
          <p:cNvPicPr>
            <a:picLocks noChangeAspect="1"/>
          </p:cNvPicPr>
          <p:nvPr/>
        </p:nvPicPr>
        <p:blipFill>
          <a:blip r:embed="rId14"/>
          <a:stretch>
            <a:fillRect/>
          </a:stretch>
        </p:blipFill>
        <p:spPr>
          <a:xfrm>
            <a:off x="9880550" y="2819400"/>
            <a:ext cx="1701850" cy="685800"/>
          </a:xfrm>
          <a:prstGeom prst="rect">
            <a:avLst/>
          </a:prstGeom>
        </p:spPr>
      </p:pic>
      <p:pic>
        <p:nvPicPr>
          <p:cNvPr id="16" name="Image 14" descr="preencoded.png"/>
          <p:cNvPicPr>
            <a:picLocks noChangeAspect="1"/>
          </p:cNvPicPr>
          <p:nvPr/>
        </p:nvPicPr>
        <p:blipFill>
          <a:blip r:embed="rId15"/>
          <a:stretch>
            <a:fillRect/>
          </a:stretch>
        </p:blipFill>
        <p:spPr>
          <a:xfrm>
            <a:off x="6324600" y="3581400"/>
            <a:ext cx="5257800" cy="342900"/>
          </a:xfrm>
          <a:prstGeom prst="rect">
            <a:avLst/>
          </a:prstGeom>
        </p:spPr>
      </p:pic>
      <p:pic>
        <p:nvPicPr>
          <p:cNvPr id="17" name="Image 15" descr="preencoded.png"/>
          <p:cNvPicPr>
            <a:picLocks noChangeAspect="1"/>
          </p:cNvPicPr>
          <p:nvPr/>
        </p:nvPicPr>
        <p:blipFill>
          <a:blip r:embed="rId10"/>
          <a:stretch>
            <a:fillRect/>
          </a:stretch>
        </p:blipFill>
        <p:spPr>
          <a:xfrm>
            <a:off x="6400800" y="3676650"/>
            <a:ext cx="104775" cy="133350"/>
          </a:xfrm>
          <a:prstGeom prst="rect">
            <a:avLst/>
          </a:prstGeom>
        </p:spPr>
      </p:pic>
      <p:pic>
        <p:nvPicPr>
          <p:cNvPr id="18" name="Image 16" descr="preencoded.png"/>
          <p:cNvPicPr>
            <a:picLocks noChangeAspect="1"/>
          </p:cNvPicPr>
          <p:nvPr/>
        </p:nvPicPr>
        <p:blipFill>
          <a:blip r:embed="rId16"/>
          <a:stretch>
            <a:fillRect/>
          </a:stretch>
        </p:blipFill>
        <p:spPr>
          <a:xfrm>
            <a:off x="457200" y="4229100"/>
            <a:ext cx="5562600" cy="2781300"/>
          </a:xfrm>
          <a:prstGeom prst="rect">
            <a:avLst/>
          </a:prstGeom>
        </p:spPr>
      </p:pic>
      <p:pic>
        <p:nvPicPr>
          <p:cNvPr id="19" name="Image 17" descr="preencoded.png"/>
          <p:cNvPicPr>
            <a:picLocks noChangeAspect="1"/>
          </p:cNvPicPr>
          <p:nvPr/>
        </p:nvPicPr>
        <p:blipFill>
          <a:blip r:embed="rId6"/>
          <a:stretch>
            <a:fillRect/>
          </a:stretch>
        </p:blipFill>
        <p:spPr>
          <a:xfrm>
            <a:off x="609600" y="4381500"/>
            <a:ext cx="5257800" cy="342900"/>
          </a:xfrm>
          <a:prstGeom prst="rect">
            <a:avLst/>
          </a:prstGeom>
        </p:spPr>
      </p:pic>
      <p:pic>
        <p:nvPicPr>
          <p:cNvPr id="20" name="Image 18" descr="preencoded.png"/>
          <p:cNvPicPr>
            <a:picLocks noChangeAspect="1"/>
          </p:cNvPicPr>
          <p:nvPr/>
        </p:nvPicPr>
        <p:blipFill>
          <a:blip r:embed="rId17"/>
          <a:stretch>
            <a:fillRect/>
          </a:stretch>
        </p:blipFill>
        <p:spPr>
          <a:xfrm>
            <a:off x="609600" y="4438650"/>
            <a:ext cx="190500" cy="152400"/>
          </a:xfrm>
          <a:prstGeom prst="rect">
            <a:avLst/>
          </a:prstGeom>
        </p:spPr>
      </p:pic>
      <p:pic>
        <p:nvPicPr>
          <p:cNvPr id="21" name="Image 19" descr="preencoded.png"/>
          <p:cNvPicPr>
            <a:picLocks noChangeAspect="1"/>
          </p:cNvPicPr>
          <p:nvPr/>
        </p:nvPicPr>
        <p:blipFill>
          <a:blip r:embed="rId18"/>
          <a:stretch>
            <a:fillRect/>
          </a:stretch>
        </p:blipFill>
        <p:spPr>
          <a:xfrm>
            <a:off x="609600" y="4838700"/>
            <a:ext cx="2628900" cy="2019300"/>
          </a:xfrm>
          <a:prstGeom prst="rect">
            <a:avLst/>
          </a:prstGeom>
        </p:spPr>
      </p:pic>
      <p:pic>
        <p:nvPicPr>
          <p:cNvPr id="22" name="Image 20" descr="preencoded.png"/>
          <p:cNvPicPr>
            <a:picLocks noChangeAspect="1"/>
          </p:cNvPicPr>
          <p:nvPr/>
        </p:nvPicPr>
        <p:blipFill>
          <a:blip r:embed="rId19"/>
          <a:stretch>
            <a:fillRect/>
          </a:stretch>
        </p:blipFill>
        <p:spPr>
          <a:xfrm>
            <a:off x="3390900" y="5619750"/>
            <a:ext cx="152400" cy="152400"/>
          </a:xfrm>
          <a:prstGeom prst="rect">
            <a:avLst/>
          </a:prstGeom>
        </p:spPr>
      </p:pic>
      <p:pic>
        <p:nvPicPr>
          <p:cNvPr id="23" name="Image 21" descr="preencoded.png"/>
          <p:cNvPicPr>
            <a:picLocks noChangeAspect="1"/>
          </p:cNvPicPr>
          <p:nvPr/>
        </p:nvPicPr>
        <p:blipFill>
          <a:blip r:embed="rId20"/>
          <a:stretch>
            <a:fillRect/>
          </a:stretch>
        </p:blipFill>
        <p:spPr>
          <a:xfrm>
            <a:off x="3390900" y="5924550"/>
            <a:ext cx="152400" cy="152400"/>
          </a:xfrm>
          <a:prstGeom prst="rect">
            <a:avLst/>
          </a:prstGeom>
        </p:spPr>
      </p:pic>
      <p:pic>
        <p:nvPicPr>
          <p:cNvPr id="24" name="Image 22" descr="preencoded.png"/>
          <p:cNvPicPr>
            <a:picLocks noChangeAspect="1"/>
          </p:cNvPicPr>
          <p:nvPr/>
        </p:nvPicPr>
        <p:blipFill>
          <a:blip r:embed="rId16"/>
          <a:stretch>
            <a:fillRect/>
          </a:stretch>
        </p:blipFill>
        <p:spPr>
          <a:xfrm>
            <a:off x="6172200" y="4229100"/>
            <a:ext cx="5562600" cy="2781300"/>
          </a:xfrm>
          <a:prstGeom prst="rect">
            <a:avLst/>
          </a:prstGeom>
        </p:spPr>
      </p:pic>
      <p:pic>
        <p:nvPicPr>
          <p:cNvPr id="25" name="Image 23" descr="preencoded.png"/>
          <p:cNvPicPr>
            <a:picLocks noChangeAspect="1"/>
          </p:cNvPicPr>
          <p:nvPr/>
        </p:nvPicPr>
        <p:blipFill>
          <a:blip r:embed="rId6"/>
          <a:stretch>
            <a:fillRect/>
          </a:stretch>
        </p:blipFill>
        <p:spPr>
          <a:xfrm>
            <a:off x="6324600" y="4381500"/>
            <a:ext cx="5257800" cy="342900"/>
          </a:xfrm>
          <a:prstGeom prst="rect">
            <a:avLst/>
          </a:prstGeom>
        </p:spPr>
      </p:pic>
      <p:pic>
        <p:nvPicPr>
          <p:cNvPr id="26" name="Image 24" descr="preencoded.png"/>
          <p:cNvPicPr>
            <a:picLocks noChangeAspect="1"/>
          </p:cNvPicPr>
          <p:nvPr/>
        </p:nvPicPr>
        <p:blipFill>
          <a:blip r:embed="rId21"/>
          <a:stretch>
            <a:fillRect/>
          </a:stretch>
        </p:blipFill>
        <p:spPr>
          <a:xfrm>
            <a:off x="6324600" y="4438650"/>
            <a:ext cx="190500" cy="152400"/>
          </a:xfrm>
          <a:prstGeom prst="rect">
            <a:avLst/>
          </a:prstGeom>
        </p:spPr>
      </p:pic>
      <p:pic>
        <p:nvPicPr>
          <p:cNvPr id="27" name="Image 25" descr="preencoded.png"/>
          <p:cNvPicPr>
            <a:picLocks noChangeAspect="1"/>
          </p:cNvPicPr>
          <p:nvPr/>
        </p:nvPicPr>
        <p:blipFill>
          <a:blip r:embed="rId22"/>
          <a:stretch>
            <a:fillRect/>
          </a:stretch>
        </p:blipFill>
        <p:spPr>
          <a:xfrm>
            <a:off x="6324600" y="4838700"/>
            <a:ext cx="5257800" cy="914400"/>
          </a:xfrm>
          <a:prstGeom prst="rect">
            <a:avLst/>
          </a:prstGeom>
        </p:spPr>
      </p:pic>
      <p:pic>
        <p:nvPicPr>
          <p:cNvPr id="28" name="Image 26" descr="preencoded.png"/>
          <p:cNvPicPr>
            <a:picLocks noChangeAspect="1"/>
          </p:cNvPicPr>
          <p:nvPr/>
        </p:nvPicPr>
        <p:blipFill>
          <a:blip r:embed="rId23"/>
          <a:stretch>
            <a:fillRect/>
          </a:stretch>
        </p:blipFill>
        <p:spPr>
          <a:xfrm>
            <a:off x="6324600" y="5867400"/>
            <a:ext cx="2590800" cy="533400"/>
          </a:xfrm>
          <a:prstGeom prst="rect">
            <a:avLst/>
          </a:prstGeom>
        </p:spPr>
      </p:pic>
      <p:pic>
        <p:nvPicPr>
          <p:cNvPr id="29" name="Image 27" descr="preencoded.png"/>
          <p:cNvPicPr>
            <a:picLocks noChangeAspect="1"/>
          </p:cNvPicPr>
          <p:nvPr/>
        </p:nvPicPr>
        <p:blipFill>
          <a:blip r:embed="rId24"/>
          <a:stretch>
            <a:fillRect/>
          </a:stretch>
        </p:blipFill>
        <p:spPr>
          <a:xfrm>
            <a:off x="8991600" y="5867400"/>
            <a:ext cx="2590800" cy="533400"/>
          </a:xfrm>
          <a:prstGeom prst="rect">
            <a:avLst/>
          </a:prstGeom>
        </p:spPr>
      </p:pic>
      <p:sp>
        <p:nvSpPr>
          <p:cNvPr id="30" name="Text 0"/>
          <p:cNvSpPr/>
          <p:nvPr/>
        </p:nvSpPr>
        <p:spPr>
          <a:xfrm>
            <a:off x="457200" y="152400"/>
            <a:ext cx="12405360"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SQL Analytics – Azure Data Studio</a:t>
            </a:r>
            <a:endParaRPr lang="en-US" sz="2040" dirty="0"/>
          </a:p>
        </p:txBody>
      </p:sp>
      <p:sp>
        <p:nvSpPr>
          <p:cNvPr id="31" name="Text 1"/>
          <p:cNvSpPr/>
          <p:nvPr/>
        </p:nvSpPr>
        <p:spPr>
          <a:xfrm>
            <a:off x="838200" y="1028700"/>
            <a:ext cx="3594274"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F2937"/>
                </a:solidFill>
                <a:latin typeface="ui-sans-serif" pitchFamily="34" charset="0"/>
                <a:ea typeface="ui-sans-serif" pitchFamily="34" charset="-122"/>
                <a:cs typeface="ui-sans-serif" pitchFamily="34" charset="-120"/>
              </a:rPr>
              <a:t>R1 – Top 5 Best-Selling Models</a:t>
            </a:r>
            <a:endParaRPr lang="en-US" sz="1380" dirty="0"/>
          </a:p>
        </p:txBody>
      </p:sp>
      <p:sp>
        <p:nvSpPr>
          <p:cNvPr id="32" name="Text 2"/>
          <p:cNvSpPr/>
          <p:nvPr/>
        </p:nvSpPr>
        <p:spPr>
          <a:xfrm>
            <a:off x="3124200" y="1485900"/>
            <a:ext cx="3017520" cy="190500"/>
          </a:xfrm>
          <a:prstGeom prst="rect">
            <a:avLst/>
          </a:prstGeom>
          <a:noFill/>
          <a:ln/>
        </p:spPr>
        <p:txBody>
          <a:bodyPr wrap="square" lIns="0" tIns="0" rIns="0" bIns="0" rtlCol="0" anchor="t"/>
          <a:lstStyle/>
          <a:p>
            <a:pPr marL="342900" indent="-342900" algn="l">
              <a:lnSpc>
                <a:spcPts val="1500"/>
              </a:lnSpc>
              <a:buSzPct val="100000"/>
              <a:buChar char="•"/>
            </a:pPr>
            <a:r>
              <a:rPr lang="en-US" sz="980" b="1" dirty="0">
                <a:solidFill>
                  <a:srgbClr val="374151"/>
                </a:solidFill>
                <a:latin typeface="ui-sans-serif" pitchFamily="34" charset="0"/>
                <a:ea typeface="ui-sans-serif" pitchFamily="34" charset="-122"/>
                <a:cs typeface="ui-sans-serif" pitchFamily="34" charset="-120"/>
              </a:rPr>
              <a:t>Diamante:</a:t>
            </a:r>
            <a:r>
              <a:rPr lang="en-US" sz="980" dirty="0">
                <a:solidFill>
                  <a:srgbClr val="374151"/>
                </a:solidFill>
                <a:latin typeface="ui-sans-serif" pitchFamily="34" charset="0"/>
                <a:ea typeface="ui-sans-serif" pitchFamily="34" charset="-122"/>
                <a:cs typeface="ui-sans-serif" pitchFamily="34" charset="-120"/>
              </a:rPr>
              <a:t>4,180 units</a:t>
            </a:r>
            <a:endParaRPr lang="en-US" sz="980" dirty="0"/>
          </a:p>
        </p:txBody>
      </p:sp>
      <p:sp>
        <p:nvSpPr>
          <p:cNvPr id="33" name="Text 3"/>
          <p:cNvSpPr/>
          <p:nvPr/>
        </p:nvSpPr>
        <p:spPr>
          <a:xfrm>
            <a:off x="3124200" y="1714500"/>
            <a:ext cx="3017520" cy="190500"/>
          </a:xfrm>
          <a:prstGeom prst="rect">
            <a:avLst/>
          </a:prstGeom>
          <a:noFill/>
          <a:ln/>
        </p:spPr>
        <p:txBody>
          <a:bodyPr wrap="square" lIns="0" tIns="0" rIns="0" bIns="0" rtlCol="0" anchor="t"/>
          <a:lstStyle/>
          <a:p>
            <a:pPr marL="342900" indent="-342900" algn="l">
              <a:lnSpc>
                <a:spcPts val="1500"/>
              </a:lnSpc>
              <a:buSzPct val="100000"/>
              <a:buChar char="•"/>
            </a:pPr>
            <a:r>
              <a:rPr lang="en-US" sz="980" b="1" dirty="0">
                <a:solidFill>
                  <a:srgbClr val="374151"/>
                </a:solidFill>
                <a:latin typeface="ui-sans-serif" pitchFamily="34" charset="0"/>
                <a:ea typeface="ui-sans-serif" pitchFamily="34" charset="-122"/>
                <a:cs typeface="ui-sans-serif" pitchFamily="34" charset="-120"/>
              </a:rPr>
              <a:t>Silhouette:</a:t>
            </a:r>
            <a:r>
              <a:rPr lang="en-US" sz="980" dirty="0">
                <a:solidFill>
                  <a:srgbClr val="374151"/>
                </a:solidFill>
                <a:latin typeface="ui-sans-serif" pitchFamily="34" charset="0"/>
                <a:ea typeface="ui-sans-serif" pitchFamily="34" charset="-122"/>
                <a:cs typeface="ui-sans-serif" pitchFamily="34" charset="-120"/>
              </a:rPr>
              <a:t>4,110 units</a:t>
            </a:r>
            <a:endParaRPr lang="en-US" sz="980" dirty="0"/>
          </a:p>
        </p:txBody>
      </p:sp>
      <p:sp>
        <p:nvSpPr>
          <p:cNvPr id="34" name="Text 4"/>
          <p:cNvSpPr/>
          <p:nvPr/>
        </p:nvSpPr>
        <p:spPr>
          <a:xfrm>
            <a:off x="3124200" y="1943100"/>
            <a:ext cx="3017520" cy="190500"/>
          </a:xfrm>
          <a:prstGeom prst="rect">
            <a:avLst/>
          </a:prstGeom>
          <a:noFill/>
          <a:ln/>
        </p:spPr>
        <p:txBody>
          <a:bodyPr wrap="square" lIns="0" tIns="0" rIns="0" bIns="0" rtlCol="0" anchor="t"/>
          <a:lstStyle/>
          <a:p>
            <a:pPr marL="342900" indent="-342900" algn="l">
              <a:lnSpc>
                <a:spcPts val="1500"/>
              </a:lnSpc>
              <a:buSzPct val="100000"/>
              <a:buChar char="•"/>
            </a:pPr>
            <a:r>
              <a:rPr lang="en-US" sz="980" b="1" dirty="0">
                <a:solidFill>
                  <a:srgbClr val="374151"/>
                </a:solidFill>
                <a:latin typeface="ui-sans-serif" pitchFamily="34" charset="0"/>
                <a:ea typeface="ui-sans-serif" pitchFamily="34" charset="-122"/>
                <a:cs typeface="ui-sans-serif" pitchFamily="34" charset="-120"/>
              </a:rPr>
              <a:t>Prizm:</a:t>
            </a:r>
            <a:r>
              <a:rPr lang="en-US" sz="980" dirty="0">
                <a:solidFill>
                  <a:srgbClr val="374151"/>
                </a:solidFill>
                <a:latin typeface="ui-sans-serif" pitchFamily="34" charset="0"/>
                <a:ea typeface="ui-sans-serif" pitchFamily="34" charset="-122"/>
                <a:cs typeface="ui-sans-serif" pitchFamily="34" charset="-120"/>
              </a:rPr>
              <a:t>4,110 units</a:t>
            </a:r>
            <a:endParaRPr lang="en-US" sz="980" dirty="0"/>
          </a:p>
        </p:txBody>
      </p:sp>
      <p:sp>
        <p:nvSpPr>
          <p:cNvPr id="35" name="Text 5"/>
          <p:cNvSpPr/>
          <p:nvPr/>
        </p:nvSpPr>
        <p:spPr>
          <a:xfrm>
            <a:off x="3124200" y="2171700"/>
            <a:ext cx="3017520" cy="190500"/>
          </a:xfrm>
          <a:prstGeom prst="rect">
            <a:avLst/>
          </a:prstGeom>
          <a:noFill/>
          <a:ln/>
        </p:spPr>
        <p:txBody>
          <a:bodyPr wrap="square" lIns="0" tIns="0" rIns="0" bIns="0" rtlCol="0" anchor="t"/>
          <a:lstStyle/>
          <a:p>
            <a:pPr marL="342900" indent="-342900" algn="l">
              <a:lnSpc>
                <a:spcPts val="1500"/>
              </a:lnSpc>
              <a:buSzPct val="100000"/>
              <a:buChar char="•"/>
            </a:pPr>
            <a:r>
              <a:rPr lang="en-US" sz="980" b="1" dirty="0">
                <a:solidFill>
                  <a:srgbClr val="374151"/>
                </a:solidFill>
                <a:latin typeface="ui-sans-serif" pitchFamily="34" charset="0"/>
                <a:ea typeface="ui-sans-serif" pitchFamily="34" charset="-122"/>
                <a:cs typeface="ui-sans-serif" pitchFamily="34" charset="-120"/>
              </a:rPr>
              <a:t>Passat:</a:t>
            </a:r>
            <a:r>
              <a:rPr lang="en-US" sz="980" dirty="0">
                <a:solidFill>
                  <a:srgbClr val="374151"/>
                </a:solidFill>
                <a:latin typeface="ui-sans-serif" pitchFamily="34" charset="0"/>
                <a:ea typeface="ui-sans-serif" pitchFamily="34" charset="-122"/>
                <a:cs typeface="ui-sans-serif" pitchFamily="34" charset="-120"/>
              </a:rPr>
              <a:t>3,910 units</a:t>
            </a:r>
            <a:endParaRPr lang="en-US" sz="980" dirty="0"/>
          </a:p>
        </p:txBody>
      </p:sp>
      <p:sp>
        <p:nvSpPr>
          <p:cNvPr id="36" name="Text 6"/>
          <p:cNvSpPr/>
          <p:nvPr/>
        </p:nvSpPr>
        <p:spPr>
          <a:xfrm>
            <a:off x="3124200" y="2400300"/>
            <a:ext cx="3017520" cy="190500"/>
          </a:xfrm>
          <a:prstGeom prst="rect">
            <a:avLst/>
          </a:prstGeom>
          <a:noFill/>
          <a:ln/>
        </p:spPr>
        <p:txBody>
          <a:bodyPr wrap="square" lIns="0" tIns="0" rIns="0" bIns="0" rtlCol="0" anchor="t"/>
          <a:lstStyle/>
          <a:p>
            <a:pPr marL="342900" indent="-342900" algn="l">
              <a:lnSpc>
                <a:spcPts val="1500"/>
              </a:lnSpc>
              <a:buSzPct val="100000"/>
              <a:buChar char="•"/>
            </a:pPr>
            <a:r>
              <a:rPr lang="en-US" sz="980" b="1" dirty="0">
                <a:solidFill>
                  <a:srgbClr val="374151"/>
                </a:solidFill>
                <a:latin typeface="ui-sans-serif" pitchFamily="34" charset="0"/>
                <a:ea typeface="ui-sans-serif" pitchFamily="34" charset="-122"/>
                <a:cs typeface="ui-sans-serif" pitchFamily="34" charset="-120"/>
              </a:rPr>
              <a:t>Ram Pickup:</a:t>
            </a:r>
            <a:r>
              <a:rPr lang="en-US" sz="980" dirty="0">
                <a:solidFill>
                  <a:srgbClr val="374151"/>
                </a:solidFill>
                <a:latin typeface="ui-sans-serif" pitchFamily="34" charset="0"/>
                <a:ea typeface="ui-sans-serif" pitchFamily="34" charset="-122"/>
                <a:cs typeface="ui-sans-serif" pitchFamily="34" charset="-120"/>
              </a:rPr>
              <a:t>3,830 units</a:t>
            </a:r>
            <a:endParaRPr lang="en-US" sz="980" dirty="0"/>
          </a:p>
        </p:txBody>
      </p:sp>
      <p:sp>
        <p:nvSpPr>
          <p:cNvPr id="37" name="Text 7"/>
          <p:cNvSpPr/>
          <p:nvPr/>
        </p:nvSpPr>
        <p:spPr>
          <a:xfrm>
            <a:off x="3576191" y="2762250"/>
            <a:ext cx="2276773" cy="342900"/>
          </a:xfrm>
          <a:prstGeom prst="rect">
            <a:avLst/>
          </a:prstGeom>
          <a:noFill/>
          <a:ln/>
        </p:spPr>
        <p:txBody>
          <a:bodyPr wrap="square" lIns="0" tIns="0" rIns="0" bIns="0" rtlCol="0" anchor="t">
            <a:spAutoFit/>
          </a:bodyPr>
          <a:lstStyle/>
          <a:p>
            <a:pPr marL="0" indent="0">
              <a:lnSpc>
                <a:spcPts val="1500"/>
              </a:lnSpc>
              <a:buNone/>
            </a:pPr>
            <a:r>
              <a:rPr lang="en-US" sz="980" dirty="0">
                <a:solidFill>
                  <a:srgbClr val="1E40AF"/>
                </a:solidFill>
                <a:latin typeface="ui-sans-serif" pitchFamily="34" charset="0"/>
                <a:ea typeface="ui-sans-serif" pitchFamily="34" charset="-122"/>
                <a:cs typeface="ui-sans-serif" pitchFamily="34" charset="-120"/>
              </a:rPr>
              <a:t>20% of models generate ~80% of sales</a:t>
            </a:r>
            <a:endParaRPr lang="en-US" sz="980" dirty="0"/>
          </a:p>
        </p:txBody>
      </p:sp>
      <p:sp>
        <p:nvSpPr>
          <p:cNvPr id="38" name="Text 8"/>
          <p:cNvSpPr/>
          <p:nvPr/>
        </p:nvSpPr>
        <p:spPr>
          <a:xfrm>
            <a:off x="6496050" y="1028700"/>
            <a:ext cx="3345269"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F2937"/>
                </a:solidFill>
                <a:latin typeface="ui-sans-serif" pitchFamily="34" charset="0"/>
                <a:ea typeface="ui-sans-serif" pitchFamily="34" charset="-122"/>
                <a:cs typeface="ui-sans-serif" pitchFamily="34" charset="-120"/>
              </a:rPr>
              <a:t>R2 – Average Price by Model</a:t>
            </a:r>
            <a:endParaRPr lang="en-US" sz="1380" dirty="0"/>
          </a:p>
        </p:txBody>
      </p:sp>
      <p:sp>
        <p:nvSpPr>
          <p:cNvPr id="39" name="Text 9"/>
          <p:cNvSpPr/>
          <p:nvPr/>
        </p:nvSpPr>
        <p:spPr>
          <a:xfrm>
            <a:off x="6400800" y="2895600"/>
            <a:ext cx="1704231" cy="190500"/>
          </a:xfrm>
          <a:prstGeom prst="rect">
            <a:avLst/>
          </a:prstGeom>
          <a:noFill/>
          <a:ln/>
        </p:spPr>
        <p:txBody>
          <a:bodyPr wrap="square" lIns="0" tIns="0" rIns="0" bIns="0" rtlCol="0" anchor="t">
            <a:spAutoFit/>
          </a:bodyPr>
          <a:lstStyle/>
          <a:p>
            <a:pPr marL="0" indent="0">
              <a:lnSpc>
                <a:spcPts val="1500"/>
              </a:lnSpc>
              <a:buNone/>
            </a:pPr>
            <a:r>
              <a:rPr lang="en-US" sz="980" b="1" dirty="0">
                <a:solidFill>
                  <a:srgbClr val="374151"/>
                </a:solidFill>
                <a:latin typeface="ui-sans-serif" pitchFamily="34" charset="0"/>
                <a:ea typeface="ui-sans-serif" pitchFamily="34" charset="-122"/>
                <a:cs typeface="ui-sans-serif" pitchFamily="34" charset="-120"/>
              </a:rPr>
              <a:t>Entry-level</a:t>
            </a:r>
            <a:endParaRPr lang="en-US" sz="980" dirty="0"/>
          </a:p>
        </p:txBody>
      </p:sp>
      <p:sp>
        <p:nvSpPr>
          <p:cNvPr id="40" name="Text 10"/>
          <p:cNvSpPr/>
          <p:nvPr/>
        </p:nvSpPr>
        <p:spPr>
          <a:xfrm>
            <a:off x="6400800" y="3086100"/>
            <a:ext cx="1704231"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4B5563"/>
                </a:solidFill>
                <a:latin typeface="ui-sans-serif" pitchFamily="34" charset="0"/>
                <a:ea typeface="ui-sans-serif" pitchFamily="34" charset="-122"/>
                <a:cs typeface="ui-sans-serif" pitchFamily="34" charset="-120"/>
              </a:rPr>
              <a:t>&lt; $20,000</a:t>
            </a:r>
            <a:endParaRPr lang="en-US" sz="980" dirty="0"/>
          </a:p>
        </p:txBody>
      </p:sp>
      <p:sp>
        <p:nvSpPr>
          <p:cNvPr id="41" name="Text 11"/>
          <p:cNvSpPr/>
          <p:nvPr/>
        </p:nvSpPr>
        <p:spPr>
          <a:xfrm>
            <a:off x="6400800" y="3276600"/>
            <a:ext cx="1704231" cy="152400"/>
          </a:xfrm>
          <a:prstGeom prst="rect">
            <a:avLst/>
          </a:prstGeom>
          <a:noFill/>
          <a:ln/>
        </p:spPr>
        <p:txBody>
          <a:bodyPr wrap="square" lIns="0" tIns="0" rIns="0" bIns="0" rtlCol="0" anchor="t">
            <a:spAutoFit/>
          </a:bodyPr>
          <a:lstStyle/>
          <a:p>
            <a:pPr marL="0" indent="0">
              <a:lnSpc>
                <a:spcPts val="1200"/>
              </a:lnSpc>
              <a:buNone/>
            </a:pPr>
            <a:r>
              <a:rPr lang="en-US" sz="840" dirty="0">
                <a:solidFill>
                  <a:srgbClr val="6B7280"/>
                </a:solidFill>
                <a:latin typeface="ui-sans-serif" pitchFamily="34" charset="0"/>
                <a:ea typeface="ui-sans-serif" pitchFamily="34" charset="-122"/>
                <a:cs typeface="ui-sans-serif" pitchFamily="34" charset="-120"/>
              </a:rPr>
              <a:t>Mirage, Escort, Sentra</a:t>
            </a:r>
            <a:endParaRPr lang="en-US" sz="840" dirty="0"/>
          </a:p>
        </p:txBody>
      </p:sp>
      <p:sp>
        <p:nvSpPr>
          <p:cNvPr id="42" name="Text 12"/>
          <p:cNvSpPr/>
          <p:nvPr/>
        </p:nvSpPr>
        <p:spPr>
          <a:xfrm>
            <a:off x="8178701" y="2895600"/>
            <a:ext cx="1704395" cy="190500"/>
          </a:xfrm>
          <a:prstGeom prst="rect">
            <a:avLst/>
          </a:prstGeom>
          <a:noFill/>
          <a:ln/>
        </p:spPr>
        <p:txBody>
          <a:bodyPr wrap="square" lIns="0" tIns="0" rIns="0" bIns="0" rtlCol="0" anchor="t">
            <a:spAutoFit/>
          </a:bodyPr>
          <a:lstStyle/>
          <a:p>
            <a:pPr marL="0" indent="0">
              <a:lnSpc>
                <a:spcPts val="1500"/>
              </a:lnSpc>
              <a:buNone/>
            </a:pPr>
            <a:r>
              <a:rPr lang="en-US" sz="980" b="1" dirty="0">
                <a:solidFill>
                  <a:srgbClr val="1D4ED8"/>
                </a:solidFill>
                <a:latin typeface="ui-sans-serif" pitchFamily="34" charset="0"/>
                <a:ea typeface="ui-sans-serif" pitchFamily="34" charset="-122"/>
                <a:cs typeface="ui-sans-serif" pitchFamily="34" charset="-120"/>
              </a:rPr>
              <a:t>Mid-range</a:t>
            </a:r>
            <a:endParaRPr lang="en-US" sz="980" dirty="0"/>
          </a:p>
        </p:txBody>
      </p:sp>
      <p:sp>
        <p:nvSpPr>
          <p:cNvPr id="43" name="Text 13"/>
          <p:cNvSpPr/>
          <p:nvPr/>
        </p:nvSpPr>
        <p:spPr>
          <a:xfrm>
            <a:off x="8178701" y="3086100"/>
            <a:ext cx="1704395"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1D4ED8"/>
                </a:solidFill>
                <a:latin typeface="ui-sans-serif" pitchFamily="34" charset="0"/>
                <a:ea typeface="ui-sans-serif" pitchFamily="34" charset="-122"/>
                <a:cs typeface="ui-sans-serif" pitchFamily="34" charset="-120"/>
              </a:rPr>
              <a:t>$20,000-35,000</a:t>
            </a:r>
            <a:endParaRPr lang="en-US" sz="980" dirty="0"/>
          </a:p>
        </p:txBody>
      </p:sp>
      <p:sp>
        <p:nvSpPr>
          <p:cNvPr id="44" name="Text 14"/>
          <p:cNvSpPr/>
          <p:nvPr/>
        </p:nvSpPr>
        <p:spPr>
          <a:xfrm>
            <a:off x="8178701" y="3276600"/>
            <a:ext cx="1704395" cy="152400"/>
          </a:xfrm>
          <a:prstGeom prst="rect">
            <a:avLst/>
          </a:prstGeom>
          <a:noFill/>
          <a:ln/>
        </p:spPr>
        <p:txBody>
          <a:bodyPr wrap="square" lIns="0" tIns="0" rIns="0" bIns="0" rtlCol="0" anchor="t">
            <a:spAutoFit/>
          </a:bodyPr>
          <a:lstStyle/>
          <a:p>
            <a:pPr marL="0" indent="0">
              <a:lnSpc>
                <a:spcPts val="1200"/>
              </a:lnSpc>
              <a:buNone/>
            </a:pPr>
            <a:r>
              <a:rPr lang="en-US" sz="840" dirty="0">
                <a:solidFill>
                  <a:srgbClr val="3B82F6"/>
                </a:solidFill>
                <a:latin typeface="ui-sans-serif" pitchFamily="34" charset="0"/>
                <a:ea typeface="ui-sans-serif" pitchFamily="34" charset="-122"/>
                <a:cs typeface="ui-sans-serif" pitchFamily="34" charset="-120"/>
              </a:rPr>
              <a:t>Accord, Corolla, Camry</a:t>
            </a:r>
            <a:endParaRPr lang="en-US" sz="840" dirty="0"/>
          </a:p>
        </p:txBody>
      </p:sp>
      <p:sp>
        <p:nvSpPr>
          <p:cNvPr id="45" name="Text 15"/>
          <p:cNvSpPr/>
          <p:nvPr/>
        </p:nvSpPr>
        <p:spPr>
          <a:xfrm>
            <a:off x="9956750" y="2895600"/>
            <a:ext cx="1704395" cy="190500"/>
          </a:xfrm>
          <a:prstGeom prst="rect">
            <a:avLst/>
          </a:prstGeom>
          <a:noFill/>
          <a:ln/>
        </p:spPr>
        <p:txBody>
          <a:bodyPr wrap="square" lIns="0" tIns="0" rIns="0" bIns="0" rtlCol="0" anchor="t">
            <a:spAutoFit/>
          </a:bodyPr>
          <a:lstStyle/>
          <a:p>
            <a:pPr marL="0" indent="0">
              <a:lnSpc>
                <a:spcPts val="1500"/>
              </a:lnSpc>
              <a:buNone/>
            </a:pPr>
            <a:r>
              <a:rPr lang="en-US" sz="980" b="1" dirty="0">
                <a:solidFill>
                  <a:srgbClr val="374151"/>
                </a:solidFill>
                <a:latin typeface="ui-sans-serif" pitchFamily="34" charset="0"/>
                <a:ea typeface="ui-sans-serif" pitchFamily="34" charset="-122"/>
                <a:cs typeface="ui-sans-serif" pitchFamily="34" charset="-120"/>
              </a:rPr>
              <a:t>Premium</a:t>
            </a:r>
            <a:endParaRPr lang="en-US" sz="980" dirty="0"/>
          </a:p>
        </p:txBody>
      </p:sp>
      <p:sp>
        <p:nvSpPr>
          <p:cNvPr id="46" name="Text 16"/>
          <p:cNvSpPr/>
          <p:nvPr/>
        </p:nvSpPr>
        <p:spPr>
          <a:xfrm>
            <a:off x="9956750" y="3086100"/>
            <a:ext cx="1704395"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4B5563"/>
                </a:solidFill>
                <a:latin typeface="ui-sans-serif" pitchFamily="34" charset="0"/>
                <a:ea typeface="ui-sans-serif" pitchFamily="34" charset="-122"/>
                <a:cs typeface="ui-sans-serif" pitchFamily="34" charset="-120"/>
              </a:rPr>
              <a:t>&gt; $40,000</a:t>
            </a:r>
            <a:endParaRPr lang="en-US" sz="980" dirty="0"/>
          </a:p>
        </p:txBody>
      </p:sp>
      <p:sp>
        <p:nvSpPr>
          <p:cNvPr id="47" name="Text 17"/>
          <p:cNvSpPr/>
          <p:nvPr/>
        </p:nvSpPr>
        <p:spPr>
          <a:xfrm>
            <a:off x="9956750" y="3276600"/>
            <a:ext cx="1704395" cy="152400"/>
          </a:xfrm>
          <a:prstGeom prst="rect">
            <a:avLst/>
          </a:prstGeom>
          <a:noFill/>
          <a:ln/>
        </p:spPr>
        <p:txBody>
          <a:bodyPr wrap="square" lIns="0" tIns="0" rIns="0" bIns="0" rtlCol="0" anchor="t">
            <a:spAutoFit/>
          </a:bodyPr>
          <a:lstStyle/>
          <a:p>
            <a:pPr marL="0" indent="0">
              <a:lnSpc>
                <a:spcPts val="1200"/>
              </a:lnSpc>
              <a:buNone/>
            </a:pPr>
            <a:r>
              <a:rPr lang="en-US" sz="840" dirty="0">
                <a:solidFill>
                  <a:srgbClr val="6B7280"/>
                </a:solidFill>
                <a:latin typeface="ui-sans-serif" pitchFamily="34" charset="0"/>
                <a:ea typeface="ui-sans-serif" pitchFamily="34" charset="-122"/>
                <a:cs typeface="ui-sans-serif" pitchFamily="34" charset="-120"/>
              </a:rPr>
              <a:t>Catera, LS400</a:t>
            </a:r>
            <a:endParaRPr lang="en-US" sz="840" dirty="0"/>
          </a:p>
        </p:txBody>
      </p:sp>
      <p:sp>
        <p:nvSpPr>
          <p:cNvPr id="48" name="Text 18"/>
          <p:cNvSpPr/>
          <p:nvPr/>
        </p:nvSpPr>
        <p:spPr>
          <a:xfrm>
            <a:off x="6586091" y="3676650"/>
            <a:ext cx="2038201" cy="152400"/>
          </a:xfrm>
          <a:prstGeom prst="rect">
            <a:avLst/>
          </a:prstGeom>
          <a:noFill/>
          <a:ln/>
        </p:spPr>
        <p:txBody>
          <a:bodyPr wrap="square" lIns="0" tIns="0" rIns="0" bIns="0" rtlCol="0" anchor="t">
            <a:spAutoFit/>
          </a:bodyPr>
          <a:lstStyle/>
          <a:p>
            <a:pPr marL="0" indent="0">
              <a:lnSpc>
                <a:spcPts val="1500"/>
              </a:lnSpc>
              <a:buNone/>
            </a:pPr>
            <a:r>
              <a:rPr lang="en-US" sz="980" dirty="0">
                <a:solidFill>
                  <a:srgbClr val="1E40AF"/>
                </a:solidFill>
                <a:latin typeface="ui-sans-serif" pitchFamily="34" charset="0"/>
                <a:ea typeface="ui-sans-serif" pitchFamily="34" charset="-122"/>
                <a:cs typeface="ui-sans-serif" pitchFamily="34" charset="-120"/>
              </a:rPr>
              <a:t>Top sellers: $22,000-29,000</a:t>
            </a:r>
            <a:endParaRPr lang="en-US" sz="980" dirty="0"/>
          </a:p>
        </p:txBody>
      </p:sp>
      <p:sp>
        <p:nvSpPr>
          <p:cNvPr id="49" name="Text 19"/>
          <p:cNvSpPr/>
          <p:nvPr/>
        </p:nvSpPr>
        <p:spPr>
          <a:xfrm>
            <a:off x="876300" y="4381500"/>
            <a:ext cx="3584287"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F2937"/>
                </a:solidFill>
                <a:latin typeface="ui-sans-serif" pitchFamily="34" charset="0"/>
                <a:ea typeface="ui-sans-serif" pitchFamily="34" charset="-122"/>
                <a:cs typeface="ui-sans-serif" pitchFamily="34" charset="-120"/>
              </a:rPr>
              <a:t>R3 – Transmission Distribution</a:t>
            </a:r>
            <a:endParaRPr lang="en-US" sz="1380" dirty="0"/>
          </a:p>
        </p:txBody>
      </p:sp>
      <p:sp>
        <p:nvSpPr>
          <p:cNvPr id="50" name="Text 20"/>
          <p:cNvSpPr/>
          <p:nvPr/>
        </p:nvSpPr>
        <p:spPr>
          <a:xfrm>
            <a:off x="3619500" y="5600700"/>
            <a:ext cx="1174462"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000000"/>
                </a:solidFill>
                <a:latin typeface="ui-sans-serif" pitchFamily="34" charset="0"/>
                <a:ea typeface="ui-sans-serif" pitchFamily="34" charset="-122"/>
                <a:cs typeface="ui-sans-serif" pitchFamily="34" charset="-120"/>
              </a:rPr>
              <a:t>Automatic: 53%</a:t>
            </a:r>
            <a:endParaRPr lang="en-US" sz="980" dirty="0"/>
          </a:p>
        </p:txBody>
      </p:sp>
      <p:sp>
        <p:nvSpPr>
          <p:cNvPr id="51" name="Text 21"/>
          <p:cNvSpPr/>
          <p:nvPr/>
        </p:nvSpPr>
        <p:spPr>
          <a:xfrm>
            <a:off x="3619500" y="5905500"/>
            <a:ext cx="955253"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000000"/>
                </a:solidFill>
                <a:latin typeface="ui-sans-serif" pitchFamily="34" charset="0"/>
                <a:ea typeface="ui-sans-serif" pitchFamily="34" charset="-122"/>
                <a:cs typeface="ui-sans-serif" pitchFamily="34" charset="-120"/>
              </a:rPr>
              <a:t>Manual: 47%</a:t>
            </a:r>
            <a:endParaRPr lang="en-US" sz="980" dirty="0"/>
          </a:p>
        </p:txBody>
      </p:sp>
      <p:sp>
        <p:nvSpPr>
          <p:cNvPr id="52" name="Text 22"/>
          <p:cNvSpPr/>
          <p:nvPr/>
        </p:nvSpPr>
        <p:spPr>
          <a:xfrm>
            <a:off x="6591300" y="4381500"/>
            <a:ext cx="3305979"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F2937"/>
                </a:solidFill>
                <a:latin typeface="ui-sans-serif" pitchFamily="34" charset="0"/>
                <a:ea typeface="ui-sans-serif" pitchFamily="34" charset="-122"/>
                <a:cs typeface="ui-sans-serif" pitchFamily="34" charset="-120"/>
              </a:rPr>
              <a:t>R4 – Body Style Distribution</a:t>
            </a:r>
            <a:endParaRPr lang="en-US" sz="1380" dirty="0"/>
          </a:p>
        </p:txBody>
      </p:sp>
      <p:sp>
        <p:nvSpPr>
          <p:cNvPr id="53" name="Text 23"/>
          <p:cNvSpPr/>
          <p:nvPr/>
        </p:nvSpPr>
        <p:spPr>
          <a:xfrm>
            <a:off x="6400800" y="5943600"/>
            <a:ext cx="2682240" cy="190500"/>
          </a:xfrm>
          <a:prstGeom prst="rect">
            <a:avLst/>
          </a:prstGeom>
          <a:noFill/>
          <a:ln/>
        </p:spPr>
        <p:txBody>
          <a:bodyPr wrap="square" lIns="0" tIns="0" rIns="0" bIns="0" rtlCol="0" anchor="t">
            <a:spAutoFit/>
          </a:bodyPr>
          <a:lstStyle/>
          <a:p>
            <a:pPr marL="0" indent="0">
              <a:lnSpc>
                <a:spcPts val="1500"/>
              </a:lnSpc>
              <a:buNone/>
            </a:pPr>
            <a:r>
              <a:rPr lang="en-US" sz="980" b="1" dirty="0">
                <a:solidFill>
                  <a:srgbClr val="1D4ED8"/>
                </a:solidFill>
                <a:latin typeface="ui-sans-serif" pitchFamily="34" charset="0"/>
                <a:ea typeface="ui-sans-serif" pitchFamily="34" charset="-122"/>
                <a:cs typeface="ui-sans-serif" pitchFamily="34" charset="-120"/>
              </a:rPr>
              <a:t>SUVs + Hatchbacks</a:t>
            </a:r>
            <a:endParaRPr lang="en-US" sz="980" dirty="0"/>
          </a:p>
        </p:txBody>
      </p:sp>
      <p:sp>
        <p:nvSpPr>
          <p:cNvPr id="54" name="Text 24"/>
          <p:cNvSpPr/>
          <p:nvPr/>
        </p:nvSpPr>
        <p:spPr>
          <a:xfrm>
            <a:off x="6400800" y="6134100"/>
            <a:ext cx="2682240"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1D4ED8"/>
                </a:solidFill>
                <a:latin typeface="ui-sans-serif" pitchFamily="34" charset="0"/>
                <a:ea typeface="ui-sans-serif" pitchFamily="34" charset="-122"/>
                <a:cs typeface="ui-sans-serif" pitchFamily="34" charset="-120"/>
              </a:rPr>
              <a:t>&gt; 50% of sales</a:t>
            </a:r>
            <a:endParaRPr lang="en-US" sz="980" dirty="0"/>
          </a:p>
        </p:txBody>
      </p:sp>
      <p:sp>
        <p:nvSpPr>
          <p:cNvPr id="55" name="Text 25"/>
          <p:cNvSpPr/>
          <p:nvPr/>
        </p:nvSpPr>
        <p:spPr>
          <a:xfrm>
            <a:off x="9067800" y="5943600"/>
            <a:ext cx="2682240" cy="190500"/>
          </a:xfrm>
          <a:prstGeom prst="rect">
            <a:avLst/>
          </a:prstGeom>
          <a:noFill/>
          <a:ln/>
        </p:spPr>
        <p:txBody>
          <a:bodyPr wrap="square" lIns="0" tIns="0" rIns="0" bIns="0" rtlCol="0" anchor="t">
            <a:spAutoFit/>
          </a:bodyPr>
          <a:lstStyle/>
          <a:p>
            <a:pPr marL="0" indent="0">
              <a:lnSpc>
                <a:spcPts val="1500"/>
              </a:lnSpc>
              <a:buNone/>
            </a:pPr>
            <a:r>
              <a:rPr lang="en-US" sz="980" b="1" dirty="0">
                <a:solidFill>
                  <a:srgbClr val="374151"/>
                </a:solidFill>
                <a:latin typeface="ui-sans-serif" pitchFamily="34" charset="0"/>
                <a:ea typeface="ui-sans-serif" pitchFamily="34" charset="-122"/>
                <a:cs typeface="ui-sans-serif" pitchFamily="34" charset="-120"/>
              </a:rPr>
              <a:t>Sedans</a:t>
            </a:r>
            <a:endParaRPr lang="en-US" sz="980" dirty="0"/>
          </a:p>
        </p:txBody>
      </p:sp>
      <p:sp>
        <p:nvSpPr>
          <p:cNvPr id="56" name="Text 26"/>
          <p:cNvSpPr/>
          <p:nvPr/>
        </p:nvSpPr>
        <p:spPr>
          <a:xfrm>
            <a:off x="9067800" y="6134100"/>
            <a:ext cx="2682240"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4B5563"/>
                </a:solidFill>
                <a:latin typeface="ui-sans-serif" pitchFamily="34" charset="0"/>
                <a:ea typeface="ui-sans-serif" pitchFamily="34" charset="-122"/>
                <a:cs typeface="ui-sans-serif" pitchFamily="34" charset="-120"/>
              </a:rPr>
              <a:t>$29,800 avg price</a:t>
            </a:r>
            <a:endParaRPr lang="en-US" sz="980" dirty="0"/>
          </a:p>
        </p:txBody>
      </p:sp>
      <p:sp>
        <p:nvSpPr>
          <p:cNvPr id="57" name="Text 27"/>
          <p:cNvSpPr/>
          <p:nvPr/>
        </p:nvSpPr>
        <p:spPr>
          <a:xfrm>
            <a:off x="457200" y="7315200"/>
            <a:ext cx="2910944"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Azure-based Car Sales Analytics Project</a:t>
            </a:r>
            <a:endParaRPr lang="en-US" sz="98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47700"/>
          </a:xfrm>
          <a:prstGeom prst="rect">
            <a:avLst/>
          </a:prstGeom>
        </p:spPr>
      </p:pic>
      <p:pic>
        <p:nvPicPr>
          <p:cNvPr id="4" name="Image 2" descr="preencoded.png"/>
          <p:cNvPicPr>
            <a:picLocks noChangeAspect="1"/>
          </p:cNvPicPr>
          <p:nvPr/>
        </p:nvPicPr>
        <p:blipFill>
          <a:blip r:embed="rId5"/>
          <a:stretch>
            <a:fillRect/>
          </a:stretch>
        </p:blipFill>
        <p:spPr>
          <a:xfrm>
            <a:off x="457200" y="876300"/>
            <a:ext cx="257175" cy="304800"/>
          </a:xfrm>
          <a:prstGeom prst="rect">
            <a:avLst/>
          </a:prstGeom>
        </p:spPr>
      </p:pic>
      <p:pic>
        <p:nvPicPr>
          <p:cNvPr id="5" name="Image 3" descr="preencoded.png"/>
          <p:cNvPicPr>
            <a:picLocks noChangeAspect="1"/>
          </p:cNvPicPr>
          <p:nvPr/>
        </p:nvPicPr>
        <p:blipFill>
          <a:blip r:embed="rId6"/>
          <a:stretch>
            <a:fillRect/>
          </a:stretch>
        </p:blipFill>
        <p:spPr>
          <a:xfrm>
            <a:off x="457200" y="1295400"/>
            <a:ext cx="571500" cy="38100"/>
          </a:xfrm>
          <a:prstGeom prst="rect">
            <a:avLst/>
          </a:prstGeom>
        </p:spPr>
      </p:pic>
      <p:pic>
        <p:nvPicPr>
          <p:cNvPr id="6" name="Image 4" descr="preencoded.png"/>
          <p:cNvPicPr>
            <a:picLocks noChangeAspect="1"/>
          </p:cNvPicPr>
          <p:nvPr/>
        </p:nvPicPr>
        <p:blipFill>
          <a:blip r:embed="rId7"/>
          <a:stretch>
            <a:fillRect/>
          </a:stretch>
        </p:blipFill>
        <p:spPr>
          <a:xfrm>
            <a:off x="457200" y="3162300"/>
            <a:ext cx="5410200" cy="2133600"/>
          </a:xfrm>
          <a:prstGeom prst="rect">
            <a:avLst/>
          </a:prstGeom>
        </p:spPr>
      </p:pic>
      <p:pic>
        <p:nvPicPr>
          <p:cNvPr id="7" name="Image 5" descr="preencoded.png"/>
          <p:cNvPicPr>
            <a:picLocks noChangeAspect="1"/>
          </p:cNvPicPr>
          <p:nvPr/>
        </p:nvPicPr>
        <p:blipFill>
          <a:blip r:embed="rId8"/>
          <a:stretch>
            <a:fillRect/>
          </a:stretch>
        </p:blipFill>
        <p:spPr>
          <a:xfrm>
            <a:off x="609600" y="3581400"/>
            <a:ext cx="5105400" cy="1676400"/>
          </a:xfrm>
          <a:prstGeom prst="rect">
            <a:avLst/>
          </a:prstGeom>
        </p:spPr>
      </p:pic>
      <p:pic>
        <p:nvPicPr>
          <p:cNvPr id="8" name="Image 6" descr="preencoded.png"/>
          <p:cNvPicPr>
            <a:picLocks noChangeAspect="1"/>
          </p:cNvPicPr>
          <p:nvPr/>
        </p:nvPicPr>
        <p:blipFill>
          <a:blip r:embed="rId9"/>
          <a:stretch>
            <a:fillRect/>
          </a:stretch>
        </p:blipFill>
        <p:spPr>
          <a:xfrm>
            <a:off x="6324600" y="876300"/>
            <a:ext cx="257175" cy="304800"/>
          </a:xfrm>
          <a:prstGeom prst="rect">
            <a:avLst/>
          </a:prstGeom>
        </p:spPr>
      </p:pic>
      <p:pic>
        <p:nvPicPr>
          <p:cNvPr id="9" name="Image 7" descr="preencoded.png"/>
          <p:cNvPicPr>
            <a:picLocks noChangeAspect="1"/>
          </p:cNvPicPr>
          <p:nvPr/>
        </p:nvPicPr>
        <p:blipFill>
          <a:blip r:embed="rId6"/>
          <a:stretch>
            <a:fillRect/>
          </a:stretch>
        </p:blipFill>
        <p:spPr>
          <a:xfrm>
            <a:off x="6324600" y="1295400"/>
            <a:ext cx="571500" cy="38100"/>
          </a:xfrm>
          <a:prstGeom prst="rect">
            <a:avLst/>
          </a:prstGeom>
        </p:spPr>
      </p:pic>
      <p:pic>
        <p:nvPicPr>
          <p:cNvPr id="10" name="Image 8" descr="preencoded.png"/>
          <p:cNvPicPr>
            <a:picLocks noChangeAspect="1"/>
          </p:cNvPicPr>
          <p:nvPr/>
        </p:nvPicPr>
        <p:blipFill>
          <a:blip r:embed="rId10"/>
          <a:stretch>
            <a:fillRect/>
          </a:stretch>
        </p:blipFill>
        <p:spPr>
          <a:xfrm>
            <a:off x="6324600" y="2933700"/>
            <a:ext cx="5410200" cy="2133600"/>
          </a:xfrm>
          <a:prstGeom prst="rect">
            <a:avLst/>
          </a:prstGeom>
        </p:spPr>
      </p:pic>
      <p:pic>
        <p:nvPicPr>
          <p:cNvPr id="11" name="Image 9" descr="preencoded.png"/>
          <p:cNvPicPr>
            <a:picLocks noChangeAspect="1"/>
          </p:cNvPicPr>
          <p:nvPr/>
        </p:nvPicPr>
        <p:blipFill>
          <a:blip r:embed="rId11"/>
          <a:stretch>
            <a:fillRect/>
          </a:stretch>
        </p:blipFill>
        <p:spPr>
          <a:xfrm>
            <a:off x="6477000" y="3352800"/>
            <a:ext cx="5105400" cy="1600200"/>
          </a:xfrm>
          <a:prstGeom prst="rect">
            <a:avLst/>
          </a:prstGeom>
        </p:spPr>
      </p:pic>
      <p:pic>
        <p:nvPicPr>
          <p:cNvPr id="12" name="Image 10" descr="preencoded.png"/>
          <p:cNvPicPr>
            <a:picLocks noChangeAspect="1"/>
          </p:cNvPicPr>
          <p:nvPr/>
        </p:nvPicPr>
        <p:blipFill>
          <a:blip r:embed="rId12"/>
          <a:stretch>
            <a:fillRect/>
          </a:stretch>
        </p:blipFill>
        <p:spPr>
          <a:xfrm>
            <a:off x="457200" y="5448300"/>
            <a:ext cx="11277600" cy="685800"/>
          </a:xfrm>
          <a:prstGeom prst="rect">
            <a:avLst/>
          </a:prstGeom>
        </p:spPr>
      </p:pic>
      <p:pic>
        <p:nvPicPr>
          <p:cNvPr id="13" name="Image 11" descr="preencoded.png"/>
          <p:cNvPicPr>
            <a:picLocks noChangeAspect="1"/>
          </p:cNvPicPr>
          <p:nvPr/>
        </p:nvPicPr>
        <p:blipFill>
          <a:blip r:embed="rId13"/>
          <a:stretch>
            <a:fillRect/>
          </a:stretch>
        </p:blipFill>
        <p:spPr>
          <a:xfrm>
            <a:off x="571500" y="5591175"/>
            <a:ext cx="114300" cy="152400"/>
          </a:xfrm>
          <a:prstGeom prst="rect">
            <a:avLst/>
          </a:prstGeom>
        </p:spPr>
      </p:pic>
      <p:pic>
        <p:nvPicPr>
          <p:cNvPr id="14" name="Image 12" descr="preencoded.png"/>
          <p:cNvPicPr>
            <a:picLocks noChangeAspect="1"/>
          </p:cNvPicPr>
          <p:nvPr/>
        </p:nvPicPr>
        <p:blipFill>
          <a:blip r:embed="rId14"/>
          <a:stretch>
            <a:fillRect/>
          </a:stretch>
        </p:blipFill>
        <p:spPr>
          <a:xfrm>
            <a:off x="0" y="6362700"/>
            <a:ext cx="12192000" cy="342900"/>
          </a:xfrm>
          <a:prstGeom prst="rect">
            <a:avLst/>
          </a:prstGeom>
        </p:spPr>
      </p:pic>
      <p:sp>
        <p:nvSpPr>
          <p:cNvPr id="15" name="Text 0"/>
          <p:cNvSpPr/>
          <p:nvPr/>
        </p:nvSpPr>
        <p:spPr>
          <a:xfrm>
            <a:off x="457200" y="152400"/>
            <a:ext cx="12405360"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Dealer &amp; Regional Insights</a:t>
            </a:r>
            <a:endParaRPr lang="en-US" sz="2040" dirty="0"/>
          </a:p>
        </p:txBody>
      </p:sp>
      <p:sp>
        <p:nvSpPr>
          <p:cNvPr id="16" name="Text 1"/>
          <p:cNvSpPr/>
          <p:nvPr/>
        </p:nvSpPr>
        <p:spPr>
          <a:xfrm>
            <a:off x="828675" y="876300"/>
            <a:ext cx="2504614"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1F2937"/>
                </a:solidFill>
                <a:latin typeface="ui-sans-serif" pitchFamily="34" charset="0"/>
                <a:ea typeface="ui-sans-serif" pitchFamily="34" charset="-122"/>
                <a:cs typeface="ui-sans-serif" pitchFamily="34" charset="-120"/>
              </a:rPr>
              <a:t>Regional Analysis</a:t>
            </a:r>
            <a:endParaRPr lang="en-US" sz="1646" dirty="0"/>
          </a:p>
        </p:txBody>
      </p:sp>
      <p:sp>
        <p:nvSpPr>
          <p:cNvPr id="17" name="Text 2"/>
          <p:cNvSpPr/>
          <p:nvPr/>
        </p:nvSpPr>
        <p:spPr>
          <a:xfrm>
            <a:off x="457200" y="1485900"/>
            <a:ext cx="5951220"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374151"/>
                </a:solidFill>
                <a:latin typeface="ui-sans-serif" pitchFamily="34" charset="0"/>
                <a:ea typeface="ui-sans-serif" pitchFamily="34" charset="-122"/>
                <a:cs typeface="ui-sans-serif" pitchFamily="34" charset="-120"/>
              </a:rPr>
              <a:t>Key Regional Insights:</a:t>
            </a:r>
            <a:endParaRPr lang="en-US" sz="1120" dirty="0"/>
          </a:p>
        </p:txBody>
      </p:sp>
      <p:sp>
        <p:nvSpPr>
          <p:cNvPr id="18" name="Text 3"/>
          <p:cNvSpPr/>
          <p:nvPr/>
        </p:nvSpPr>
        <p:spPr>
          <a:xfrm>
            <a:off x="457200" y="1790700"/>
            <a:ext cx="5410200" cy="457200"/>
          </a:xfrm>
          <a:prstGeom prst="rect">
            <a:avLst/>
          </a:prstGeom>
          <a:noFill/>
          <a:ln/>
        </p:spPr>
        <p:txBody>
          <a:bodyPr wrap="square" lIns="0" tIns="0" rIns="0" bIns="0" rtlCol="0" anchor="t"/>
          <a:lstStyle/>
          <a:p>
            <a:pPr marL="342900" indent="-342900" algn="l">
              <a:lnSpc>
                <a:spcPts val="1800"/>
              </a:lnSpc>
              <a:buSzPct val="100000"/>
              <a:buChar char="•"/>
            </a:pPr>
            <a:r>
              <a:rPr lang="en-US" sz="1120" dirty="0">
                <a:solidFill>
                  <a:srgbClr val="374151"/>
                </a:solidFill>
                <a:latin typeface="ui-sans-serif" pitchFamily="34" charset="0"/>
                <a:ea typeface="ui-sans-serif" pitchFamily="34" charset="-122"/>
                <a:cs typeface="ui-sans-serif" pitchFamily="34" charset="-120"/>
              </a:rPr>
              <a:t>Austin leads in sales volume with</a:t>
            </a:r>
            <a:r>
              <a:rPr lang="en-US" sz="1120" b="1" dirty="0">
                <a:solidFill>
                  <a:srgbClr val="374151"/>
                </a:solidFill>
                <a:latin typeface="ui-sans-serif" pitchFamily="34" charset="0"/>
                <a:ea typeface="ui-sans-serif" pitchFamily="34" charset="-122"/>
                <a:cs typeface="ui-sans-serif" pitchFamily="34" charset="-120"/>
              </a:rPr>
              <a:t>41,000 units</a:t>
            </a:r>
            <a:r>
              <a:rPr lang="en-US" sz="1120" dirty="0">
                <a:solidFill>
                  <a:srgbClr val="374151"/>
                </a:solidFill>
                <a:latin typeface="ui-sans-serif" pitchFamily="34" charset="0"/>
                <a:ea typeface="ui-sans-serif" pitchFamily="34" charset="-122"/>
                <a:cs typeface="ui-sans-serif" pitchFamily="34" charset="-120"/>
              </a:rPr>
              <a:t>and avg. price of ~$28,300</a:t>
            </a:r>
            <a:endParaRPr lang="en-US" sz="1120" dirty="0"/>
          </a:p>
        </p:txBody>
      </p:sp>
      <p:sp>
        <p:nvSpPr>
          <p:cNvPr id="19" name="Text 4"/>
          <p:cNvSpPr/>
          <p:nvPr/>
        </p:nvSpPr>
        <p:spPr>
          <a:xfrm>
            <a:off x="457200" y="2286000"/>
            <a:ext cx="5951220"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374151"/>
                </a:solidFill>
                <a:latin typeface="ui-sans-serif" pitchFamily="34" charset="0"/>
                <a:ea typeface="ui-sans-serif" pitchFamily="34" charset="-122"/>
                <a:cs typeface="ui-sans-serif" pitchFamily="34" charset="-120"/>
              </a:rPr>
              <a:t>Other regions show comparable sales: 31,000-38,000 units</a:t>
            </a:r>
            <a:endParaRPr lang="en-US" sz="1120" dirty="0"/>
          </a:p>
        </p:txBody>
      </p:sp>
      <p:sp>
        <p:nvSpPr>
          <p:cNvPr id="20" name="Text 5"/>
          <p:cNvSpPr/>
          <p:nvPr/>
        </p:nvSpPr>
        <p:spPr>
          <a:xfrm>
            <a:off x="457200" y="2552700"/>
            <a:ext cx="5410200" cy="457200"/>
          </a:xfrm>
          <a:prstGeom prst="rect">
            <a:avLst/>
          </a:prstGeom>
          <a:noFill/>
          <a:ln/>
        </p:spPr>
        <p:txBody>
          <a:bodyPr wrap="square" lIns="0" tIns="0" rIns="0" bIns="0" rtlCol="0" anchor="t"/>
          <a:lstStyle/>
          <a:p>
            <a:pPr marL="342900" indent="-342900" algn="l">
              <a:lnSpc>
                <a:spcPts val="1800"/>
              </a:lnSpc>
              <a:buSzPct val="100000"/>
              <a:buChar char="•"/>
            </a:pPr>
            <a:r>
              <a:rPr lang="en-US" sz="1120" dirty="0">
                <a:solidFill>
                  <a:srgbClr val="374151"/>
                </a:solidFill>
                <a:latin typeface="ui-sans-serif" pitchFamily="34" charset="0"/>
                <a:ea typeface="ui-sans-serif" pitchFamily="34" charset="-122"/>
                <a:cs typeface="ui-sans-serif" pitchFamily="34" charset="-120"/>
              </a:rPr>
              <a:t>Regional differences driven primarily by</a:t>
            </a:r>
            <a:r>
              <a:rPr lang="en-US" sz="1120" b="1" dirty="0">
                <a:solidFill>
                  <a:srgbClr val="374151"/>
                </a:solidFill>
                <a:latin typeface="ui-sans-serif" pitchFamily="34" charset="0"/>
                <a:ea typeface="ui-sans-serif" pitchFamily="34" charset="-122"/>
                <a:cs typeface="ui-sans-serif" pitchFamily="34" charset="-120"/>
              </a:rPr>
              <a:t>sales volume</a:t>
            </a:r>
            <a:r>
              <a:rPr lang="en-US" sz="1120" dirty="0">
                <a:solidFill>
                  <a:srgbClr val="374151"/>
                </a:solidFill>
                <a:latin typeface="ui-sans-serif" pitchFamily="34" charset="0"/>
                <a:ea typeface="ui-sans-serif" pitchFamily="34" charset="-122"/>
                <a:cs typeface="ui-sans-serif" pitchFamily="34" charset="-120"/>
              </a:rPr>
              <a:t>rather than price</a:t>
            </a:r>
            <a:endParaRPr lang="en-US" sz="1120" dirty="0"/>
          </a:p>
        </p:txBody>
      </p:sp>
      <p:sp>
        <p:nvSpPr>
          <p:cNvPr id="21" name="Text 6"/>
          <p:cNvSpPr/>
          <p:nvPr/>
        </p:nvSpPr>
        <p:spPr>
          <a:xfrm>
            <a:off x="609600" y="3314700"/>
            <a:ext cx="5615940" cy="190500"/>
          </a:xfrm>
          <a:prstGeom prst="rect">
            <a:avLst/>
          </a:prstGeom>
          <a:noFill/>
          <a:ln/>
        </p:spPr>
        <p:txBody>
          <a:bodyPr wrap="square" lIns="0" tIns="0" rIns="0" bIns="0" rtlCol="0" anchor="t">
            <a:spAutoFit/>
          </a:bodyPr>
          <a:lstStyle/>
          <a:p>
            <a:pPr marL="0" indent="0">
              <a:lnSpc>
                <a:spcPts val="1500"/>
              </a:lnSpc>
              <a:buNone/>
            </a:pPr>
            <a:r>
              <a:rPr lang="en-US" sz="980" b="1" dirty="0">
                <a:solidFill>
                  <a:srgbClr val="4B5563"/>
                </a:solidFill>
                <a:latin typeface="ui-sans-serif" pitchFamily="34" charset="0"/>
                <a:ea typeface="ui-sans-serif" pitchFamily="34" charset="-122"/>
                <a:cs typeface="ui-sans-serif" pitchFamily="34" charset="-120"/>
              </a:rPr>
              <a:t>Sales by Region</a:t>
            </a:r>
            <a:endParaRPr lang="en-US" sz="980" dirty="0"/>
          </a:p>
        </p:txBody>
      </p:sp>
      <p:sp>
        <p:nvSpPr>
          <p:cNvPr id="22" name="Text 7"/>
          <p:cNvSpPr/>
          <p:nvPr/>
        </p:nvSpPr>
        <p:spPr>
          <a:xfrm>
            <a:off x="6696075" y="876300"/>
            <a:ext cx="2832690"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1F2937"/>
                </a:solidFill>
                <a:latin typeface="ui-sans-serif" pitchFamily="34" charset="0"/>
                <a:ea typeface="ui-sans-serif" pitchFamily="34" charset="-122"/>
                <a:cs typeface="ui-sans-serif" pitchFamily="34" charset="-120"/>
              </a:rPr>
              <a:t>Dealer Performance</a:t>
            </a:r>
            <a:endParaRPr lang="en-US" sz="1646" dirty="0"/>
          </a:p>
        </p:txBody>
      </p:sp>
      <p:sp>
        <p:nvSpPr>
          <p:cNvPr id="23" name="Text 8"/>
          <p:cNvSpPr/>
          <p:nvPr/>
        </p:nvSpPr>
        <p:spPr>
          <a:xfrm>
            <a:off x="6324600" y="1485900"/>
            <a:ext cx="5951220"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374151"/>
                </a:solidFill>
                <a:latin typeface="ui-sans-serif" pitchFamily="34" charset="0"/>
                <a:ea typeface="ui-sans-serif" pitchFamily="34" charset="-122"/>
                <a:cs typeface="ui-sans-serif" pitchFamily="34" charset="-120"/>
              </a:rPr>
              <a:t>Key Dealer Insights:</a:t>
            </a:r>
            <a:endParaRPr lang="en-US" sz="1120" dirty="0"/>
          </a:p>
        </p:txBody>
      </p:sp>
      <p:sp>
        <p:nvSpPr>
          <p:cNvPr id="24" name="Text 9"/>
          <p:cNvSpPr/>
          <p:nvPr/>
        </p:nvSpPr>
        <p:spPr>
          <a:xfrm>
            <a:off x="6324600" y="1790700"/>
            <a:ext cx="5951220"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374151"/>
                </a:solidFill>
                <a:latin typeface="ui-sans-serif" pitchFamily="34" charset="0"/>
                <a:ea typeface="ui-sans-serif" pitchFamily="34" charset="-122"/>
                <a:cs typeface="ui-sans-serif" pitchFamily="34" charset="-120"/>
              </a:rPr>
              <a:t>Top performers show similar sales volumes (13,000-13,500 units)</a:t>
            </a:r>
            <a:endParaRPr lang="en-US" sz="1120" dirty="0"/>
          </a:p>
        </p:txBody>
      </p:sp>
      <p:sp>
        <p:nvSpPr>
          <p:cNvPr id="25" name="Text 10"/>
          <p:cNvSpPr/>
          <p:nvPr/>
        </p:nvSpPr>
        <p:spPr>
          <a:xfrm>
            <a:off x="6324600" y="2057400"/>
            <a:ext cx="5951220"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374151"/>
                </a:solidFill>
                <a:latin typeface="ui-sans-serif" pitchFamily="34" charset="0"/>
                <a:ea typeface="ui-sans-serif" pitchFamily="34" charset="-122"/>
                <a:cs typeface="ui-sans-serif" pitchFamily="34" charset="-120"/>
              </a:rPr>
              <a:t>Smaller dealers (Classic Chevy and Diehl) show ~6,200 units</a:t>
            </a:r>
            <a:endParaRPr lang="en-US" sz="1120" dirty="0"/>
          </a:p>
        </p:txBody>
      </p:sp>
      <p:sp>
        <p:nvSpPr>
          <p:cNvPr id="26" name="Text 11"/>
          <p:cNvSpPr/>
          <p:nvPr/>
        </p:nvSpPr>
        <p:spPr>
          <a:xfrm>
            <a:off x="6324600" y="2324100"/>
            <a:ext cx="5410200" cy="4572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374151"/>
                </a:solidFill>
                <a:latin typeface="ui-sans-serif" pitchFamily="34" charset="0"/>
                <a:ea typeface="ui-sans-serif" pitchFamily="34" charset="-122"/>
                <a:cs typeface="ui-sans-serif" pitchFamily="34" charset="-120"/>
              </a:rPr>
              <a:t>Volume leaders likely have better market influence and potential for partnerships</a:t>
            </a:r>
            <a:endParaRPr lang="en-US" sz="1120" dirty="0"/>
          </a:p>
        </p:txBody>
      </p:sp>
      <p:sp>
        <p:nvSpPr>
          <p:cNvPr id="27" name="Text 12"/>
          <p:cNvSpPr/>
          <p:nvPr/>
        </p:nvSpPr>
        <p:spPr>
          <a:xfrm>
            <a:off x="6477000" y="3086100"/>
            <a:ext cx="5615940" cy="190500"/>
          </a:xfrm>
          <a:prstGeom prst="rect">
            <a:avLst/>
          </a:prstGeom>
          <a:noFill/>
          <a:ln/>
        </p:spPr>
        <p:txBody>
          <a:bodyPr wrap="square" lIns="0" tIns="0" rIns="0" bIns="0" rtlCol="0" anchor="t">
            <a:spAutoFit/>
          </a:bodyPr>
          <a:lstStyle/>
          <a:p>
            <a:pPr marL="0" indent="0">
              <a:lnSpc>
                <a:spcPts val="1500"/>
              </a:lnSpc>
              <a:buNone/>
            </a:pPr>
            <a:r>
              <a:rPr lang="en-US" sz="980" b="1" dirty="0">
                <a:solidFill>
                  <a:srgbClr val="4B5563"/>
                </a:solidFill>
                <a:latin typeface="ui-sans-serif" pitchFamily="34" charset="0"/>
                <a:ea typeface="ui-sans-serif" pitchFamily="34" charset="-122"/>
                <a:cs typeface="ui-sans-serif" pitchFamily="34" charset="-120"/>
              </a:rPr>
              <a:t>Dealer Performance</a:t>
            </a:r>
            <a:endParaRPr lang="en-US" sz="980" dirty="0"/>
          </a:p>
        </p:txBody>
      </p:sp>
      <p:sp>
        <p:nvSpPr>
          <p:cNvPr id="28" name="Text 13"/>
          <p:cNvSpPr/>
          <p:nvPr/>
        </p:nvSpPr>
        <p:spPr>
          <a:xfrm>
            <a:off x="810518" y="5562600"/>
            <a:ext cx="11049000" cy="457200"/>
          </a:xfrm>
          <a:prstGeom prst="rect">
            <a:avLst/>
          </a:prstGeom>
          <a:noFill/>
          <a:ln/>
        </p:spPr>
        <p:txBody>
          <a:bodyPr wrap="square" lIns="0" tIns="0" rIns="0" bIns="0" rtlCol="0" anchor="t"/>
          <a:lstStyle/>
          <a:p>
            <a:pPr marL="0" indent="0">
              <a:lnSpc>
                <a:spcPts val="1800"/>
              </a:lnSpc>
              <a:buNone/>
            </a:pPr>
            <a:r>
              <a:rPr lang="en-US" sz="1120" b="1" dirty="0">
                <a:solidFill>
                  <a:srgbClr val="1E40AF"/>
                </a:solidFill>
                <a:latin typeface="ui-sans-serif" pitchFamily="34" charset="0"/>
                <a:ea typeface="ui-sans-serif" pitchFamily="34" charset="-122"/>
                <a:cs typeface="ui-sans-serif" pitchFamily="34" charset="-120"/>
              </a:rPr>
              <a:t>Key Insight:</a:t>
            </a:r>
            <a:r>
              <a:rPr lang="en-US" sz="1120" dirty="0">
                <a:solidFill>
                  <a:srgbClr val="1E40AF"/>
                </a:solidFill>
                <a:latin typeface="ui-sans-serif" pitchFamily="34" charset="0"/>
                <a:ea typeface="ui-sans-serif" pitchFamily="34" charset="-122"/>
                <a:cs typeface="ui-sans-serif" pitchFamily="34" charset="-120"/>
              </a:rPr>
              <a:t>Regional sales volumes vary significantly while price points remain relatively consistent. This suggests market penetration strategies should focus on volume expansion rather than price differentiation.</a:t>
            </a:r>
            <a:endParaRPr lang="en-US" sz="1120" dirty="0"/>
          </a:p>
        </p:txBody>
      </p:sp>
      <p:sp>
        <p:nvSpPr>
          <p:cNvPr id="29" name="Text 14"/>
          <p:cNvSpPr/>
          <p:nvPr/>
        </p:nvSpPr>
        <p:spPr>
          <a:xfrm>
            <a:off x="457200" y="6438900"/>
            <a:ext cx="2910944"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Azure-based Car Sales Analytics Project</a:t>
            </a:r>
            <a:endParaRPr lang="en-US" sz="9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9629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47700"/>
          </a:xfrm>
          <a:prstGeom prst="rect">
            <a:avLst/>
          </a:prstGeom>
        </p:spPr>
      </p:pic>
      <p:pic>
        <p:nvPicPr>
          <p:cNvPr id="4" name="Image 2" descr="preencoded.png"/>
          <p:cNvPicPr>
            <a:picLocks noChangeAspect="1"/>
          </p:cNvPicPr>
          <p:nvPr/>
        </p:nvPicPr>
        <p:blipFill>
          <a:blip r:embed="rId5"/>
          <a:stretch>
            <a:fillRect/>
          </a:stretch>
        </p:blipFill>
        <p:spPr>
          <a:xfrm>
            <a:off x="457200" y="1562100"/>
            <a:ext cx="11277600" cy="3162300"/>
          </a:xfrm>
          <a:prstGeom prst="rect">
            <a:avLst/>
          </a:prstGeom>
        </p:spPr>
      </p:pic>
      <p:pic>
        <p:nvPicPr>
          <p:cNvPr id="5" name="Image 3" descr="preencoded.png"/>
          <p:cNvPicPr>
            <a:picLocks noChangeAspect="1"/>
          </p:cNvPicPr>
          <p:nvPr/>
        </p:nvPicPr>
        <p:blipFill>
          <a:blip r:embed="rId6"/>
          <a:stretch>
            <a:fillRect/>
          </a:stretch>
        </p:blipFill>
        <p:spPr>
          <a:xfrm>
            <a:off x="609600" y="1714500"/>
            <a:ext cx="9525000" cy="2857500"/>
          </a:xfrm>
          <a:prstGeom prst="rect">
            <a:avLst/>
          </a:prstGeom>
        </p:spPr>
      </p:pic>
      <p:pic>
        <p:nvPicPr>
          <p:cNvPr id="6" name="Image 4" descr="preencoded.png"/>
          <p:cNvPicPr>
            <a:picLocks noChangeAspect="1"/>
          </p:cNvPicPr>
          <p:nvPr/>
        </p:nvPicPr>
        <p:blipFill>
          <a:blip r:embed="rId7"/>
          <a:stretch>
            <a:fillRect/>
          </a:stretch>
        </p:blipFill>
        <p:spPr>
          <a:xfrm>
            <a:off x="457200" y="4876800"/>
            <a:ext cx="5562600" cy="1295400"/>
          </a:xfrm>
          <a:prstGeom prst="rect">
            <a:avLst/>
          </a:prstGeom>
        </p:spPr>
      </p:pic>
      <p:pic>
        <p:nvPicPr>
          <p:cNvPr id="7" name="Image 5" descr="preencoded.png"/>
          <p:cNvPicPr>
            <a:picLocks noChangeAspect="1"/>
          </p:cNvPicPr>
          <p:nvPr/>
        </p:nvPicPr>
        <p:blipFill>
          <a:blip r:embed="rId8"/>
          <a:stretch>
            <a:fillRect/>
          </a:stretch>
        </p:blipFill>
        <p:spPr>
          <a:xfrm>
            <a:off x="609600" y="5057775"/>
            <a:ext cx="152400" cy="152400"/>
          </a:xfrm>
          <a:prstGeom prst="rect">
            <a:avLst/>
          </a:prstGeom>
        </p:spPr>
      </p:pic>
      <p:pic>
        <p:nvPicPr>
          <p:cNvPr id="8" name="Image 6" descr="preencoded.png"/>
          <p:cNvPicPr>
            <a:picLocks noChangeAspect="1"/>
          </p:cNvPicPr>
          <p:nvPr/>
        </p:nvPicPr>
        <p:blipFill>
          <a:blip r:embed="rId7"/>
          <a:stretch>
            <a:fillRect/>
          </a:stretch>
        </p:blipFill>
        <p:spPr>
          <a:xfrm>
            <a:off x="6172200" y="4876800"/>
            <a:ext cx="5562600" cy="1295400"/>
          </a:xfrm>
          <a:prstGeom prst="rect">
            <a:avLst/>
          </a:prstGeom>
        </p:spPr>
      </p:pic>
      <p:pic>
        <p:nvPicPr>
          <p:cNvPr id="9" name="Image 7" descr="preencoded.png"/>
          <p:cNvPicPr>
            <a:picLocks noChangeAspect="1"/>
          </p:cNvPicPr>
          <p:nvPr/>
        </p:nvPicPr>
        <p:blipFill>
          <a:blip r:embed="rId9"/>
          <a:stretch>
            <a:fillRect/>
          </a:stretch>
        </p:blipFill>
        <p:spPr>
          <a:xfrm>
            <a:off x="6324600" y="5057775"/>
            <a:ext cx="133350" cy="152400"/>
          </a:xfrm>
          <a:prstGeom prst="rect">
            <a:avLst/>
          </a:prstGeom>
        </p:spPr>
      </p:pic>
      <p:pic>
        <p:nvPicPr>
          <p:cNvPr id="10" name="Image 8" descr="preencoded.png"/>
          <p:cNvPicPr>
            <a:picLocks noChangeAspect="1"/>
          </p:cNvPicPr>
          <p:nvPr/>
        </p:nvPicPr>
        <p:blipFill>
          <a:blip r:embed="rId10"/>
          <a:stretch>
            <a:fillRect/>
          </a:stretch>
        </p:blipFill>
        <p:spPr>
          <a:xfrm>
            <a:off x="457200" y="6324600"/>
            <a:ext cx="11277600" cy="1066800"/>
          </a:xfrm>
          <a:prstGeom prst="rect">
            <a:avLst/>
          </a:prstGeom>
        </p:spPr>
      </p:pic>
      <p:pic>
        <p:nvPicPr>
          <p:cNvPr id="11" name="Image 9" descr="preencoded.png"/>
          <p:cNvPicPr>
            <a:picLocks noChangeAspect="1"/>
          </p:cNvPicPr>
          <p:nvPr/>
        </p:nvPicPr>
        <p:blipFill>
          <a:blip r:embed="rId11"/>
          <a:stretch>
            <a:fillRect/>
          </a:stretch>
        </p:blipFill>
        <p:spPr>
          <a:xfrm>
            <a:off x="609600" y="6505575"/>
            <a:ext cx="114300" cy="152400"/>
          </a:xfrm>
          <a:prstGeom prst="rect">
            <a:avLst/>
          </a:prstGeom>
        </p:spPr>
      </p:pic>
      <p:sp>
        <p:nvSpPr>
          <p:cNvPr id="12" name="Text 0"/>
          <p:cNvSpPr/>
          <p:nvPr/>
        </p:nvSpPr>
        <p:spPr>
          <a:xfrm>
            <a:off x="457200" y="152400"/>
            <a:ext cx="12405360"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Sales Trends Over Time</a:t>
            </a:r>
            <a:endParaRPr lang="en-US" sz="2040" dirty="0"/>
          </a:p>
        </p:txBody>
      </p:sp>
      <p:sp>
        <p:nvSpPr>
          <p:cNvPr id="13" name="Text 1"/>
          <p:cNvSpPr/>
          <p:nvPr/>
        </p:nvSpPr>
        <p:spPr>
          <a:xfrm>
            <a:off x="457200" y="876300"/>
            <a:ext cx="11277600" cy="533400"/>
          </a:xfrm>
          <a:prstGeom prst="rect">
            <a:avLst/>
          </a:prstGeom>
          <a:noFill/>
          <a:ln/>
        </p:spPr>
        <p:txBody>
          <a:bodyPr wrap="square" lIns="0" tIns="0" rIns="0" bIns="0" rtlCol="0" anchor="t">
            <a:spAutoFit/>
          </a:bodyPr>
          <a:lstStyle/>
          <a:p>
            <a:pPr marL="0" indent="0">
              <a:lnSpc>
                <a:spcPts val="2100"/>
              </a:lnSpc>
              <a:buNone/>
            </a:pPr>
            <a:r>
              <a:rPr lang="en-US" sz="1260" dirty="0">
                <a:solidFill>
                  <a:srgbClr val="374151"/>
                </a:solidFill>
                <a:latin typeface="ui-sans-serif" pitchFamily="34" charset="0"/>
                <a:ea typeface="ui-sans-serif" pitchFamily="34" charset="-122"/>
                <a:cs typeface="ui-sans-serif" pitchFamily="34" charset="-120"/>
              </a:rPr>
              <a:t>Analysis of monthly sales from January 2022 to December 2023 reveals significant market expansion and recurring seasonal patterns.</a:t>
            </a:r>
            <a:endParaRPr lang="en-US" sz="1260" dirty="0"/>
          </a:p>
        </p:txBody>
      </p:sp>
      <p:sp>
        <p:nvSpPr>
          <p:cNvPr id="14" name="Text 2"/>
          <p:cNvSpPr/>
          <p:nvPr/>
        </p:nvSpPr>
        <p:spPr>
          <a:xfrm>
            <a:off x="838200" y="5029200"/>
            <a:ext cx="5783580"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1E40AF"/>
                </a:solidFill>
                <a:latin typeface="ui-sans-serif" pitchFamily="34" charset="0"/>
                <a:ea typeface="ui-sans-serif" pitchFamily="34" charset="-122"/>
                <a:cs typeface="ui-sans-serif" pitchFamily="34" charset="-120"/>
              </a:rPr>
              <a:t>Market Growth</a:t>
            </a:r>
            <a:endParaRPr lang="en-US" sz="1120" dirty="0"/>
          </a:p>
        </p:txBody>
      </p:sp>
      <p:sp>
        <p:nvSpPr>
          <p:cNvPr id="15" name="Text 3"/>
          <p:cNvSpPr/>
          <p:nvPr/>
        </p:nvSpPr>
        <p:spPr>
          <a:xfrm>
            <a:off x="609600" y="5334000"/>
            <a:ext cx="5257800" cy="685800"/>
          </a:xfrm>
          <a:prstGeom prst="rect">
            <a:avLst/>
          </a:prstGeom>
          <a:noFill/>
          <a:ln/>
        </p:spPr>
        <p:txBody>
          <a:bodyPr wrap="square" lIns="0" tIns="0" rIns="0" bIns="0" rtlCol="0" anchor="t">
            <a:spAutoFit/>
          </a:bodyPr>
          <a:lstStyle/>
          <a:p>
            <a:pPr marL="0" indent="0">
              <a:lnSpc>
                <a:spcPts val="1800"/>
              </a:lnSpc>
              <a:buNone/>
            </a:pPr>
            <a:r>
              <a:rPr lang="en-US" sz="1120" dirty="0">
                <a:solidFill>
                  <a:srgbClr val="374151"/>
                </a:solidFill>
                <a:latin typeface="ui-sans-serif" pitchFamily="34" charset="0"/>
                <a:ea typeface="ui-sans-serif" pitchFamily="34" charset="-122"/>
                <a:cs typeface="ui-sans-serif" pitchFamily="34" charset="-120"/>
              </a:rPr>
              <a:t>Sales units increased from 3,000–8,000 units/month in early 2022 to approximately 19,000 units/month by late 2023, representing a six-fold growth.</a:t>
            </a:r>
            <a:endParaRPr lang="en-US" sz="1120" dirty="0"/>
          </a:p>
        </p:txBody>
      </p:sp>
      <p:sp>
        <p:nvSpPr>
          <p:cNvPr id="16" name="Text 4"/>
          <p:cNvSpPr/>
          <p:nvPr/>
        </p:nvSpPr>
        <p:spPr>
          <a:xfrm>
            <a:off x="6534150" y="5029200"/>
            <a:ext cx="5783580"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1E40AF"/>
                </a:solidFill>
                <a:latin typeface="ui-sans-serif" pitchFamily="34" charset="0"/>
                <a:ea typeface="ui-sans-serif" pitchFamily="34" charset="-122"/>
                <a:cs typeface="ui-sans-serif" pitchFamily="34" charset="-120"/>
              </a:rPr>
              <a:t>Seasonal Patterns</a:t>
            </a:r>
            <a:endParaRPr lang="en-US" sz="1120" dirty="0"/>
          </a:p>
        </p:txBody>
      </p:sp>
      <p:sp>
        <p:nvSpPr>
          <p:cNvPr id="17" name="Text 5"/>
          <p:cNvSpPr/>
          <p:nvPr/>
        </p:nvSpPr>
        <p:spPr>
          <a:xfrm>
            <a:off x="6324600" y="5334000"/>
            <a:ext cx="5257800" cy="685800"/>
          </a:xfrm>
          <a:prstGeom prst="rect">
            <a:avLst/>
          </a:prstGeom>
          <a:noFill/>
          <a:ln/>
        </p:spPr>
        <p:txBody>
          <a:bodyPr wrap="square" lIns="0" tIns="0" rIns="0" bIns="0" rtlCol="0" anchor="t">
            <a:spAutoFit/>
          </a:bodyPr>
          <a:lstStyle/>
          <a:p>
            <a:pPr marL="0" indent="0">
              <a:lnSpc>
                <a:spcPts val="1800"/>
              </a:lnSpc>
              <a:buNone/>
            </a:pPr>
            <a:r>
              <a:rPr lang="en-US" sz="1120" dirty="0">
                <a:solidFill>
                  <a:srgbClr val="374151"/>
                </a:solidFill>
                <a:latin typeface="ui-sans-serif" pitchFamily="34" charset="0"/>
                <a:ea typeface="ui-sans-serif" pitchFamily="34" charset="-122"/>
                <a:cs typeface="ui-sans-serif" pitchFamily="34" charset="-120"/>
              </a:rPr>
              <a:t>Sales typically peak in November and December, with troughs in January and February. Average price remains stable at 26,700-29,000 USD.</a:t>
            </a:r>
            <a:endParaRPr lang="en-US" sz="1120" dirty="0"/>
          </a:p>
        </p:txBody>
      </p:sp>
      <p:sp>
        <p:nvSpPr>
          <p:cNvPr id="18" name="Text 6"/>
          <p:cNvSpPr/>
          <p:nvPr/>
        </p:nvSpPr>
        <p:spPr>
          <a:xfrm>
            <a:off x="800100" y="6477000"/>
            <a:ext cx="12070080"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1E40AF"/>
                </a:solidFill>
                <a:latin typeface="ui-sans-serif" pitchFamily="34" charset="0"/>
                <a:ea typeface="ui-sans-serif" pitchFamily="34" charset="-122"/>
                <a:cs typeface="ui-sans-serif" pitchFamily="34" charset="-120"/>
              </a:rPr>
              <a:t>Business Implications</a:t>
            </a:r>
            <a:endParaRPr lang="en-US" sz="1120" dirty="0"/>
          </a:p>
        </p:txBody>
      </p:sp>
      <p:sp>
        <p:nvSpPr>
          <p:cNvPr id="19" name="Text 7"/>
          <p:cNvSpPr/>
          <p:nvPr/>
        </p:nvSpPr>
        <p:spPr>
          <a:xfrm>
            <a:off x="609600" y="6781800"/>
            <a:ext cx="1097280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374151"/>
                </a:solidFill>
                <a:latin typeface="ui-sans-serif" pitchFamily="34" charset="0"/>
                <a:ea typeface="ui-sans-serif" pitchFamily="34" charset="-122"/>
                <a:cs typeface="ui-sans-serif" pitchFamily="34" charset="-120"/>
              </a:rPr>
              <a:t>A strategic focus on year-end promotions could further capitalize on peak demand during November and December. Understanding seasonal patterns enables better inventory management and marketing strategies throughout the year.</a:t>
            </a:r>
            <a:endParaRPr lang="en-US" sz="1120" dirty="0"/>
          </a:p>
        </p:txBody>
      </p:sp>
      <p:sp>
        <p:nvSpPr>
          <p:cNvPr id="20" name="Text 8"/>
          <p:cNvSpPr/>
          <p:nvPr/>
        </p:nvSpPr>
        <p:spPr>
          <a:xfrm>
            <a:off x="457200" y="7696200"/>
            <a:ext cx="2910944"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Azure-based Car Sales Analytics Project</a:t>
            </a:r>
            <a:endParaRPr lang="en-US" sz="98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47700"/>
          </a:xfrm>
          <a:prstGeom prst="rect">
            <a:avLst/>
          </a:prstGeom>
        </p:spPr>
      </p:pic>
      <p:pic>
        <p:nvPicPr>
          <p:cNvPr id="4" name="Image 2" descr="preencoded.png"/>
          <p:cNvPicPr>
            <a:picLocks noChangeAspect="1"/>
          </p:cNvPicPr>
          <p:nvPr/>
        </p:nvPicPr>
        <p:blipFill>
          <a:blip r:embed="rId5"/>
          <a:stretch>
            <a:fillRect/>
          </a:stretch>
        </p:blipFill>
        <p:spPr>
          <a:xfrm>
            <a:off x="457200" y="1295400"/>
            <a:ext cx="3685133" cy="2476500"/>
          </a:xfrm>
          <a:prstGeom prst="rect">
            <a:avLst/>
          </a:prstGeom>
        </p:spPr>
      </p:pic>
      <p:pic>
        <p:nvPicPr>
          <p:cNvPr id="5" name="Image 3" descr="preencoded.png"/>
          <p:cNvPicPr>
            <a:picLocks noChangeAspect="1"/>
          </p:cNvPicPr>
          <p:nvPr/>
        </p:nvPicPr>
        <p:blipFill>
          <a:blip r:embed="rId6"/>
          <a:stretch>
            <a:fillRect/>
          </a:stretch>
        </p:blipFill>
        <p:spPr>
          <a:xfrm>
            <a:off x="609600" y="1485900"/>
            <a:ext cx="238125" cy="190500"/>
          </a:xfrm>
          <a:prstGeom prst="rect">
            <a:avLst/>
          </a:prstGeom>
        </p:spPr>
      </p:pic>
      <p:pic>
        <p:nvPicPr>
          <p:cNvPr id="6" name="Image 4" descr="preencoded.png"/>
          <p:cNvPicPr>
            <a:picLocks noChangeAspect="1"/>
          </p:cNvPicPr>
          <p:nvPr/>
        </p:nvPicPr>
        <p:blipFill>
          <a:blip r:embed="rId7"/>
          <a:stretch>
            <a:fillRect/>
          </a:stretch>
        </p:blipFill>
        <p:spPr>
          <a:xfrm>
            <a:off x="609600" y="1790700"/>
            <a:ext cx="1905000" cy="1905000"/>
          </a:xfrm>
          <a:prstGeom prst="rect">
            <a:avLst/>
          </a:prstGeom>
        </p:spPr>
      </p:pic>
      <p:pic>
        <p:nvPicPr>
          <p:cNvPr id="7" name="Image 5" descr="preencoded.png"/>
          <p:cNvPicPr>
            <a:picLocks noChangeAspect="1"/>
          </p:cNvPicPr>
          <p:nvPr/>
        </p:nvPicPr>
        <p:blipFill>
          <a:blip r:embed="rId8"/>
          <a:stretch>
            <a:fillRect/>
          </a:stretch>
        </p:blipFill>
        <p:spPr>
          <a:xfrm>
            <a:off x="4370933" y="1295400"/>
            <a:ext cx="7363867" cy="2476500"/>
          </a:xfrm>
          <a:prstGeom prst="rect">
            <a:avLst/>
          </a:prstGeom>
        </p:spPr>
      </p:pic>
      <p:pic>
        <p:nvPicPr>
          <p:cNvPr id="8" name="Image 6" descr="preencoded.png"/>
          <p:cNvPicPr>
            <a:picLocks noChangeAspect="1"/>
          </p:cNvPicPr>
          <p:nvPr/>
        </p:nvPicPr>
        <p:blipFill>
          <a:blip r:embed="rId9"/>
          <a:stretch>
            <a:fillRect/>
          </a:stretch>
        </p:blipFill>
        <p:spPr>
          <a:xfrm>
            <a:off x="4523333" y="1485900"/>
            <a:ext cx="190500" cy="190500"/>
          </a:xfrm>
          <a:prstGeom prst="rect">
            <a:avLst/>
          </a:prstGeom>
        </p:spPr>
      </p:pic>
      <p:pic>
        <p:nvPicPr>
          <p:cNvPr id="9" name="Image 7" descr="preencoded.png"/>
          <p:cNvPicPr>
            <a:picLocks noChangeAspect="1"/>
          </p:cNvPicPr>
          <p:nvPr/>
        </p:nvPicPr>
        <p:blipFill>
          <a:blip r:embed="rId10"/>
          <a:stretch>
            <a:fillRect/>
          </a:stretch>
        </p:blipFill>
        <p:spPr>
          <a:xfrm>
            <a:off x="4523333" y="1790700"/>
            <a:ext cx="4762500" cy="1905000"/>
          </a:xfrm>
          <a:prstGeom prst="rect">
            <a:avLst/>
          </a:prstGeom>
        </p:spPr>
      </p:pic>
      <p:pic>
        <p:nvPicPr>
          <p:cNvPr id="10" name="Image 8" descr="preencoded.png"/>
          <p:cNvPicPr>
            <a:picLocks noChangeAspect="1"/>
          </p:cNvPicPr>
          <p:nvPr/>
        </p:nvPicPr>
        <p:blipFill>
          <a:blip r:embed="rId11"/>
          <a:stretch>
            <a:fillRect/>
          </a:stretch>
        </p:blipFill>
        <p:spPr>
          <a:xfrm>
            <a:off x="457200" y="4000500"/>
            <a:ext cx="5524500" cy="1104900"/>
          </a:xfrm>
          <a:prstGeom prst="rect">
            <a:avLst/>
          </a:prstGeom>
        </p:spPr>
      </p:pic>
      <p:pic>
        <p:nvPicPr>
          <p:cNvPr id="11" name="Image 9" descr="preencoded.png"/>
          <p:cNvPicPr>
            <a:picLocks noChangeAspect="1"/>
          </p:cNvPicPr>
          <p:nvPr/>
        </p:nvPicPr>
        <p:blipFill>
          <a:blip r:embed="rId12"/>
          <a:stretch>
            <a:fillRect/>
          </a:stretch>
        </p:blipFill>
        <p:spPr>
          <a:xfrm>
            <a:off x="609600" y="4191000"/>
            <a:ext cx="142875" cy="190500"/>
          </a:xfrm>
          <a:prstGeom prst="rect">
            <a:avLst/>
          </a:prstGeom>
        </p:spPr>
      </p:pic>
      <p:pic>
        <p:nvPicPr>
          <p:cNvPr id="12" name="Image 10" descr="preencoded.png"/>
          <p:cNvPicPr>
            <a:picLocks noChangeAspect="1"/>
          </p:cNvPicPr>
          <p:nvPr/>
        </p:nvPicPr>
        <p:blipFill>
          <a:blip r:embed="rId11"/>
          <a:stretch>
            <a:fillRect/>
          </a:stretch>
        </p:blipFill>
        <p:spPr>
          <a:xfrm>
            <a:off x="6210300" y="4000500"/>
            <a:ext cx="5524500" cy="1104900"/>
          </a:xfrm>
          <a:prstGeom prst="rect">
            <a:avLst/>
          </a:prstGeom>
        </p:spPr>
      </p:pic>
      <p:pic>
        <p:nvPicPr>
          <p:cNvPr id="13" name="Image 11" descr="preencoded.png"/>
          <p:cNvPicPr>
            <a:picLocks noChangeAspect="1"/>
          </p:cNvPicPr>
          <p:nvPr/>
        </p:nvPicPr>
        <p:blipFill>
          <a:blip r:embed="rId13"/>
          <a:stretch>
            <a:fillRect/>
          </a:stretch>
        </p:blipFill>
        <p:spPr>
          <a:xfrm>
            <a:off x="6362700" y="4191000"/>
            <a:ext cx="190500" cy="190500"/>
          </a:xfrm>
          <a:prstGeom prst="rect">
            <a:avLst/>
          </a:prstGeom>
        </p:spPr>
      </p:pic>
      <p:pic>
        <p:nvPicPr>
          <p:cNvPr id="14" name="Image 12" descr="preencoded.png"/>
          <p:cNvPicPr>
            <a:picLocks noChangeAspect="1"/>
          </p:cNvPicPr>
          <p:nvPr/>
        </p:nvPicPr>
        <p:blipFill>
          <a:blip r:embed="rId14"/>
          <a:stretch>
            <a:fillRect/>
          </a:stretch>
        </p:blipFill>
        <p:spPr>
          <a:xfrm>
            <a:off x="0" y="5334000"/>
            <a:ext cx="12192000" cy="342900"/>
          </a:xfrm>
          <a:prstGeom prst="rect">
            <a:avLst/>
          </a:prstGeom>
        </p:spPr>
      </p:pic>
      <p:sp>
        <p:nvSpPr>
          <p:cNvPr id="15" name="Text 0"/>
          <p:cNvSpPr/>
          <p:nvPr/>
        </p:nvSpPr>
        <p:spPr>
          <a:xfrm>
            <a:off x="457200" y="152400"/>
            <a:ext cx="12405360"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Customer Profile</a:t>
            </a:r>
            <a:endParaRPr lang="en-US" sz="2040" dirty="0"/>
          </a:p>
        </p:txBody>
      </p:sp>
      <p:sp>
        <p:nvSpPr>
          <p:cNvPr id="16" name="Text 1"/>
          <p:cNvSpPr/>
          <p:nvPr/>
        </p:nvSpPr>
        <p:spPr>
          <a:xfrm>
            <a:off x="457200" y="876300"/>
            <a:ext cx="12405360" cy="266700"/>
          </a:xfrm>
          <a:prstGeom prst="rect">
            <a:avLst/>
          </a:prstGeom>
          <a:noFill/>
          <a:ln/>
        </p:spPr>
        <p:txBody>
          <a:bodyPr wrap="square" lIns="0" tIns="0" rIns="0" bIns="0" rtlCol="0" anchor="t">
            <a:spAutoFit/>
          </a:bodyPr>
          <a:lstStyle/>
          <a:p>
            <a:pPr marL="0" indent="0">
              <a:lnSpc>
                <a:spcPts val="2100"/>
              </a:lnSpc>
              <a:buNone/>
            </a:pPr>
            <a:r>
              <a:rPr lang="en-US" sz="1260" dirty="0">
                <a:solidFill>
                  <a:srgbClr val="374151"/>
                </a:solidFill>
                <a:latin typeface="ui-sans-serif" pitchFamily="34" charset="0"/>
                <a:ea typeface="ui-sans-serif" pitchFamily="34" charset="-122"/>
                <a:cs typeface="ui-sans-serif" pitchFamily="34" charset="-120"/>
              </a:rPr>
              <a:t>Analysis of customer demographics reveals distinct segments with different purchasing behaviors.</a:t>
            </a:r>
            <a:endParaRPr lang="en-US" sz="1260" dirty="0"/>
          </a:p>
        </p:txBody>
      </p:sp>
      <p:sp>
        <p:nvSpPr>
          <p:cNvPr id="17" name="Text 2"/>
          <p:cNvSpPr/>
          <p:nvPr/>
        </p:nvSpPr>
        <p:spPr>
          <a:xfrm>
            <a:off x="923925" y="1447800"/>
            <a:ext cx="3718367"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F2937"/>
                </a:solidFill>
                <a:latin typeface="ui-sans-serif" pitchFamily="34" charset="0"/>
                <a:ea typeface="ui-sans-serif" pitchFamily="34" charset="-122"/>
                <a:cs typeface="ui-sans-serif" pitchFamily="34" charset="-120"/>
              </a:rPr>
              <a:t>Gender Distribution</a:t>
            </a:r>
            <a:endParaRPr lang="en-US" sz="1380" dirty="0"/>
          </a:p>
        </p:txBody>
      </p:sp>
      <p:sp>
        <p:nvSpPr>
          <p:cNvPr id="18" name="Text 3"/>
          <p:cNvSpPr/>
          <p:nvPr/>
        </p:nvSpPr>
        <p:spPr>
          <a:xfrm>
            <a:off x="4790033" y="1447800"/>
            <a:ext cx="7764973"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F2937"/>
                </a:solidFill>
                <a:latin typeface="ui-sans-serif" pitchFamily="34" charset="0"/>
                <a:ea typeface="ui-sans-serif" pitchFamily="34" charset="-122"/>
                <a:cs typeface="ui-sans-serif" pitchFamily="34" charset="-120"/>
              </a:rPr>
              <a:t>Average Income &amp; Price Paid by Gender</a:t>
            </a:r>
            <a:endParaRPr lang="en-US" sz="1380" dirty="0"/>
          </a:p>
        </p:txBody>
      </p:sp>
      <p:sp>
        <p:nvSpPr>
          <p:cNvPr id="19" name="Text 4"/>
          <p:cNvSpPr/>
          <p:nvPr/>
        </p:nvSpPr>
        <p:spPr>
          <a:xfrm>
            <a:off x="828675" y="4152900"/>
            <a:ext cx="574167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E40AF"/>
                </a:solidFill>
                <a:latin typeface="ui-sans-serif" pitchFamily="34" charset="0"/>
                <a:ea typeface="ui-sans-serif" pitchFamily="34" charset="-122"/>
                <a:cs typeface="ui-sans-serif" pitchFamily="34" charset="-120"/>
              </a:rPr>
              <a:t>Key Insight</a:t>
            </a:r>
            <a:endParaRPr lang="en-US" sz="1380" dirty="0"/>
          </a:p>
        </p:txBody>
      </p:sp>
      <p:sp>
        <p:nvSpPr>
          <p:cNvPr id="20" name="Text 5"/>
          <p:cNvSpPr/>
          <p:nvPr/>
        </p:nvSpPr>
        <p:spPr>
          <a:xfrm>
            <a:off x="609600" y="4495800"/>
            <a:ext cx="521970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1E40AF"/>
                </a:solidFill>
                <a:latin typeface="ui-sans-serif" pitchFamily="34" charset="0"/>
                <a:ea typeface="ui-sans-serif" pitchFamily="34" charset="-122"/>
                <a:cs typeface="ui-sans-serif" pitchFamily="34" charset="-120"/>
              </a:rPr>
              <a:t>Women pay slightly more despite lower income, indicating a preference for premium or better-equipped models.</a:t>
            </a:r>
            <a:endParaRPr lang="en-US" sz="1120" dirty="0"/>
          </a:p>
        </p:txBody>
      </p:sp>
      <p:sp>
        <p:nvSpPr>
          <p:cNvPr id="21" name="Text 6"/>
          <p:cNvSpPr/>
          <p:nvPr/>
        </p:nvSpPr>
        <p:spPr>
          <a:xfrm>
            <a:off x="6629400" y="4152900"/>
            <a:ext cx="574167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E40AF"/>
                </a:solidFill>
                <a:latin typeface="ui-sans-serif" pitchFamily="34" charset="0"/>
                <a:ea typeface="ui-sans-serif" pitchFamily="34" charset="-122"/>
                <a:cs typeface="ui-sans-serif" pitchFamily="34" charset="-120"/>
              </a:rPr>
              <a:t>Marketing Strategy</a:t>
            </a:r>
            <a:endParaRPr lang="en-US" sz="1380" dirty="0"/>
          </a:p>
        </p:txBody>
      </p:sp>
      <p:sp>
        <p:nvSpPr>
          <p:cNvPr id="22" name="Text 7"/>
          <p:cNvSpPr/>
          <p:nvPr/>
        </p:nvSpPr>
        <p:spPr>
          <a:xfrm>
            <a:off x="6362700" y="4495800"/>
            <a:ext cx="521970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1E40AF"/>
                </a:solidFill>
                <a:latin typeface="ui-sans-serif" pitchFamily="34" charset="0"/>
                <a:ea typeface="ui-sans-serif" pitchFamily="34" charset="-122"/>
                <a:cs typeface="ui-sans-serif" pitchFamily="34" charset="-120"/>
              </a:rPr>
              <a:t>Target women for high-value models to leverage their preference for premium vehicles.</a:t>
            </a:r>
            <a:endParaRPr lang="en-US" sz="1120" dirty="0"/>
          </a:p>
        </p:txBody>
      </p:sp>
      <p:sp>
        <p:nvSpPr>
          <p:cNvPr id="23" name="Text 8"/>
          <p:cNvSpPr/>
          <p:nvPr/>
        </p:nvSpPr>
        <p:spPr>
          <a:xfrm>
            <a:off x="457200" y="5410200"/>
            <a:ext cx="2910944"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Azure-based Car Sales Analytics Project</a:t>
            </a:r>
            <a:endParaRPr lang="en-US" sz="98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47700"/>
          </a:xfrm>
          <a:prstGeom prst="rect">
            <a:avLst/>
          </a:prstGeom>
        </p:spPr>
      </p:pic>
      <p:pic>
        <p:nvPicPr>
          <p:cNvPr id="4" name="Image 2" descr="preencoded.png"/>
          <p:cNvPicPr>
            <a:picLocks noChangeAspect="1"/>
          </p:cNvPicPr>
          <p:nvPr/>
        </p:nvPicPr>
        <p:blipFill>
          <a:blip r:embed="rId5"/>
          <a:stretch>
            <a:fillRect/>
          </a:stretch>
        </p:blipFill>
        <p:spPr>
          <a:xfrm>
            <a:off x="457200" y="1371600"/>
            <a:ext cx="571500" cy="38100"/>
          </a:xfrm>
          <a:prstGeom prst="rect">
            <a:avLst/>
          </a:prstGeom>
        </p:spPr>
      </p:pic>
      <p:pic>
        <p:nvPicPr>
          <p:cNvPr id="5" name="Image 3" descr="preencoded.png"/>
          <p:cNvPicPr>
            <a:picLocks noChangeAspect="1"/>
          </p:cNvPicPr>
          <p:nvPr/>
        </p:nvPicPr>
        <p:blipFill>
          <a:blip r:embed="rId6"/>
          <a:stretch>
            <a:fillRect/>
          </a:stretch>
        </p:blipFill>
        <p:spPr>
          <a:xfrm>
            <a:off x="457200" y="2628900"/>
            <a:ext cx="5334000" cy="838200"/>
          </a:xfrm>
          <a:prstGeom prst="rect">
            <a:avLst/>
          </a:prstGeom>
        </p:spPr>
      </p:pic>
      <p:pic>
        <p:nvPicPr>
          <p:cNvPr id="6" name="Image 4" descr="preencoded.png"/>
          <p:cNvPicPr>
            <a:picLocks noChangeAspect="1"/>
          </p:cNvPicPr>
          <p:nvPr/>
        </p:nvPicPr>
        <p:blipFill>
          <a:blip r:embed="rId7"/>
          <a:stretch>
            <a:fillRect/>
          </a:stretch>
        </p:blipFill>
        <p:spPr>
          <a:xfrm>
            <a:off x="609600" y="2781300"/>
            <a:ext cx="485775" cy="533400"/>
          </a:xfrm>
          <a:prstGeom prst="rect">
            <a:avLst/>
          </a:prstGeom>
        </p:spPr>
      </p:pic>
      <p:pic>
        <p:nvPicPr>
          <p:cNvPr id="7" name="Image 5" descr="preencoded.png"/>
          <p:cNvPicPr>
            <a:picLocks noChangeAspect="1"/>
          </p:cNvPicPr>
          <p:nvPr/>
        </p:nvPicPr>
        <p:blipFill>
          <a:blip r:embed="rId8"/>
          <a:stretch>
            <a:fillRect/>
          </a:stretch>
        </p:blipFill>
        <p:spPr>
          <a:xfrm>
            <a:off x="723900" y="2895600"/>
            <a:ext cx="257175" cy="304800"/>
          </a:xfrm>
          <a:prstGeom prst="rect">
            <a:avLst/>
          </a:prstGeom>
        </p:spPr>
      </p:pic>
      <p:pic>
        <p:nvPicPr>
          <p:cNvPr id="8" name="Image 6" descr="preencoded.png"/>
          <p:cNvPicPr>
            <a:picLocks noChangeAspect="1"/>
          </p:cNvPicPr>
          <p:nvPr/>
        </p:nvPicPr>
        <p:blipFill>
          <a:blip r:embed="rId6"/>
          <a:stretch>
            <a:fillRect/>
          </a:stretch>
        </p:blipFill>
        <p:spPr>
          <a:xfrm>
            <a:off x="457200" y="3619500"/>
            <a:ext cx="5334000" cy="838200"/>
          </a:xfrm>
          <a:prstGeom prst="rect">
            <a:avLst/>
          </a:prstGeom>
        </p:spPr>
      </p:pic>
      <p:pic>
        <p:nvPicPr>
          <p:cNvPr id="9" name="Image 7" descr="preencoded.png"/>
          <p:cNvPicPr>
            <a:picLocks noChangeAspect="1"/>
          </p:cNvPicPr>
          <p:nvPr/>
        </p:nvPicPr>
        <p:blipFill>
          <a:blip r:embed="rId9"/>
          <a:stretch>
            <a:fillRect/>
          </a:stretch>
        </p:blipFill>
        <p:spPr>
          <a:xfrm>
            <a:off x="609600" y="3771900"/>
            <a:ext cx="457200" cy="533400"/>
          </a:xfrm>
          <a:prstGeom prst="rect">
            <a:avLst/>
          </a:prstGeom>
        </p:spPr>
      </p:pic>
      <p:pic>
        <p:nvPicPr>
          <p:cNvPr id="10" name="Image 8" descr="preencoded.png"/>
          <p:cNvPicPr>
            <a:picLocks noChangeAspect="1"/>
          </p:cNvPicPr>
          <p:nvPr/>
        </p:nvPicPr>
        <p:blipFill>
          <a:blip r:embed="rId10"/>
          <a:stretch>
            <a:fillRect/>
          </a:stretch>
        </p:blipFill>
        <p:spPr>
          <a:xfrm>
            <a:off x="723900" y="3886200"/>
            <a:ext cx="228600" cy="304800"/>
          </a:xfrm>
          <a:prstGeom prst="rect">
            <a:avLst/>
          </a:prstGeom>
        </p:spPr>
      </p:pic>
      <p:pic>
        <p:nvPicPr>
          <p:cNvPr id="11" name="Image 9" descr="preencoded.png"/>
          <p:cNvPicPr>
            <a:picLocks noChangeAspect="1"/>
          </p:cNvPicPr>
          <p:nvPr/>
        </p:nvPicPr>
        <p:blipFill>
          <a:blip r:embed="rId6"/>
          <a:stretch>
            <a:fillRect/>
          </a:stretch>
        </p:blipFill>
        <p:spPr>
          <a:xfrm>
            <a:off x="457200" y="4610100"/>
            <a:ext cx="5334000" cy="838200"/>
          </a:xfrm>
          <a:prstGeom prst="rect">
            <a:avLst/>
          </a:prstGeom>
        </p:spPr>
      </p:pic>
      <p:pic>
        <p:nvPicPr>
          <p:cNvPr id="12" name="Image 10" descr="preencoded.png"/>
          <p:cNvPicPr>
            <a:picLocks noChangeAspect="1"/>
          </p:cNvPicPr>
          <p:nvPr/>
        </p:nvPicPr>
        <p:blipFill>
          <a:blip r:embed="rId11"/>
          <a:stretch>
            <a:fillRect/>
          </a:stretch>
        </p:blipFill>
        <p:spPr>
          <a:xfrm>
            <a:off x="609600" y="4762500"/>
            <a:ext cx="457200" cy="533400"/>
          </a:xfrm>
          <a:prstGeom prst="rect">
            <a:avLst/>
          </a:prstGeom>
        </p:spPr>
      </p:pic>
      <p:pic>
        <p:nvPicPr>
          <p:cNvPr id="13" name="Image 11" descr="preencoded.png"/>
          <p:cNvPicPr>
            <a:picLocks noChangeAspect="1"/>
          </p:cNvPicPr>
          <p:nvPr/>
        </p:nvPicPr>
        <p:blipFill>
          <a:blip r:embed="rId12"/>
          <a:stretch>
            <a:fillRect/>
          </a:stretch>
        </p:blipFill>
        <p:spPr>
          <a:xfrm>
            <a:off x="723900" y="4876800"/>
            <a:ext cx="228600" cy="304800"/>
          </a:xfrm>
          <a:prstGeom prst="rect">
            <a:avLst/>
          </a:prstGeom>
        </p:spPr>
      </p:pic>
      <p:pic>
        <p:nvPicPr>
          <p:cNvPr id="14" name="Image 12" descr="preencoded.png"/>
          <p:cNvPicPr>
            <a:picLocks noChangeAspect="1"/>
          </p:cNvPicPr>
          <p:nvPr/>
        </p:nvPicPr>
        <p:blipFill>
          <a:blip r:embed="rId13"/>
          <a:stretch>
            <a:fillRect/>
          </a:stretch>
        </p:blipFill>
        <p:spPr>
          <a:xfrm>
            <a:off x="457200" y="5448300"/>
            <a:ext cx="5334000" cy="762000"/>
          </a:xfrm>
          <a:prstGeom prst="rect">
            <a:avLst/>
          </a:prstGeom>
        </p:spPr>
      </p:pic>
      <p:pic>
        <p:nvPicPr>
          <p:cNvPr id="15" name="Image 13" descr="preencoded.png"/>
          <p:cNvPicPr>
            <a:picLocks noChangeAspect="1"/>
          </p:cNvPicPr>
          <p:nvPr/>
        </p:nvPicPr>
        <p:blipFill>
          <a:blip r:embed="rId14"/>
          <a:stretch>
            <a:fillRect/>
          </a:stretch>
        </p:blipFill>
        <p:spPr>
          <a:xfrm>
            <a:off x="609600" y="5629275"/>
            <a:ext cx="114300" cy="152400"/>
          </a:xfrm>
          <a:prstGeom prst="rect">
            <a:avLst/>
          </a:prstGeom>
        </p:spPr>
      </p:pic>
      <p:pic>
        <p:nvPicPr>
          <p:cNvPr id="16" name="Image 14" descr="preencoded.png"/>
          <p:cNvPicPr>
            <a:picLocks noChangeAspect="1"/>
          </p:cNvPicPr>
          <p:nvPr/>
        </p:nvPicPr>
        <p:blipFill>
          <a:blip r:embed="rId15"/>
          <a:stretch>
            <a:fillRect/>
          </a:stretch>
        </p:blipFill>
        <p:spPr>
          <a:xfrm>
            <a:off x="6096000" y="1752600"/>
            <a:ext cx="5638800" cy="3657600"/>
          </a:xfrm>
          <a:prstGeom prst="rect">
            <a:avLst/>
          </a:prstGeom>
        </p:spPr>
      </p:pic>
      <p:pic>
        <p:nvPicPr>
          <p:cNvPr id="17" name="Image 15" descr="preencoded.png"/>
          <p:cNvPicPr>
            <a:picLocks noChangeAspect="1"/>
          </p:cNvPicPr>
          <p:nvPr/>
        </p:nvPicPr>
        <p:blipFill>
          <a:blip r:embed="rId16"/>
          <a:stretch>
            <a:fillRect/>
          </a:stretch>
        </p:blipFill>
        <p:spPr>
          <a:xfrm>
            <a:off x="6096000" y="1752600"/>
            <a:ext cx="5638800" cy="457200"/>
          </a:xfrm>
          <a:prstGeom prst="rect">
            <a:avLst/>
          </a:prstGeom>
        </p:spPr>
      </p:pic>
      <p:pic>
        <p:nvPicPr>
          <p:cNvPr id="18" name="Image 16" descr="preencoded.png"/>
          <p:cNvPicPr>
            <a:picLocks noChangeAspect="1"/>
          </p:cNvPicPr>
          <p:nvPr/>
        </p:nvPicPr>
        <p:blipFill>
          <a:blip r:embed="rId17"/>
          <a:stretch>
            <a:fillRect/>
          </a:stretch>
        </p:blipFill>
        <p:spPr>
          <a:xfrm>
            <a:off x="6210300" y="1905000"/>
            <a:ext cx="171450" cy="152400"/>
          </a:xfrm>
          <a:prstGeom prst="rect">
            <a:avLst/>
          </a:prstGeom>
        </p:spPr>
      </p:pic>
      <p:pic>
        <p:nvPicPr>
          <p:cNvPr id="19" name="Image 17" descr="preencoded.png"/>
          <p:cNvPicPr>
            <a:picLocks noChangeAspect="1"/>
          </p:cNvPicPr>
          <p:nvPr/>
        </p:nvPicPr>
        <p:blipFill>
          <a:blip r:embed="rId18"/>
          <a:stretch>
            <a:fillRect/>
          </a:stretch>
        </p:blipFill>
        <p:spPr>
          <a:xfrm>
            <a:off x="11087100" y="1885950"/>
            <a:ext cx="133350" cy="190500"/>
          </a:xfrm>
          <a:prstGeom prst="rect">
            <a:avLst/>
          </a:prstGeom>
        </p:spPr>
      </p:pic>
      <p:pic>
        <p:nvPicPr>
          <p:cNvPr id="20" name="Image 18" descr="preencoded.png"/>
          <p:cNvPicPr>
            <a:picLocks noChangeAspect="1"/>
          </p:cNvPicPr>
          <p:nvPr/>
        </p:nvPicPr>
        <p:blipFill>
          <a:blip r:embed="rId19"/>
          <a:stretch>
            <a:fillRect/>
          </a:stretch>
        </p:blipFill>
        <p:spPr>
          <a:xfrm>
            <a:off x="11296650" y="1885950"/>
            <a:ext cx="133350" cy="190500"/>
          </a:xfrm>
          <a:prstGeom prst="rect">
            <a:avLst/>
          </a:prstGeom>
        </p:spPr>
      </p:pic>
      <p:pic>
        <p:nvPicPr>
          <p:cNvPr id="21" name="Image 19" descr="preencoded.png"/>
          <p:cNvPicPr>
            <a:picLocks noChangeAspect="1"/>
          </p:cNvPicPr>
          <p:nvPr/>
        </p:nvPicPr>
        <p:blipFill>
          <a:blip r:embed="rId20"/>
          <a:stretch>
            <a:fillRect/>
          </a:stretch>
        </p:blipFill>
        <p:spPr>
          <a:xfrm>
            <a:off x="11506200" y="1885950"/>
            <a:ext cx="114300" cy="190500"/>
          </a:xfrm>
          <a:prstGeom prst="rect">
            <a:avLst/>
          </a:prstGeom>
        </p:spPr>
      </p:pic>
      <p:pic>
        <p:nvPicPr>
          <p:cNvPr id="22" name="Image 20" descr="preencoded.png"/>
          <p:cNvPicPr>
            <a:picLocks noChangeAspect="1"/>
          </p:cNvPicPr>
          <p:nvPr/>
        </p:nvPicPr>
        <p:blipFill>
          <a:blip r:embed="rId21"/>
          <a:stretch>
            <a:fillRect/>
          </a:stretch>
        </p:blipFill>
        <p:spPr>
          <a:xfrm>
            <a:off x="6096000" y="2209800"/>
            <a:ext cx="1409700" cy="3657600"/>
          </a:xfrm>
          <a:prstGeom prst="rect">
            <a:avLst/>
          </a:prstGeom>
        </p:spPr>
      </p:pic>
      <p:pic>
        <p:nvPicPr>
          <p:cNvPr id="23" name="Image 21" descr="preencoded.png"/>
          <p:cNvPicPr>
            <a:picLocks noChangeAspect="1"/>
          </p:cNvPicPr>
          <p:nvPr/>
        </p:nvPicPr>
        <p:blipFill>
          <a:blip r:embed="rId22"/>
          <a:stretch>
            <a:fillRect/>
          </a:stretch>
        </p:blipFill>
        <p:spPr>
          <a:xfrm>
            <a:off x="6210300" y="2590800"/>
            <a:ext cx="1181100" cy="1752600"/>
          </a:xfrm>
          <a:prstGeom prst="rect">
            <a:avLst/>
          </a:prstGeom>
        </p:spPr>
      </p:pic>
      <p:pic>
        <p:nvPicPr>
          <p:cNvPr id="24" name="Image 22" descr="preencoded.png"/>
          <p:cNvPicPr>
            <a:picLocks noChangeAspect="1"/>
          </p:cNvPicPr>
          <p:nvPr/>
        </p:nvPicPr>
        <p:blipFill>
          <a:blip r:embed="rId23"/>
          <a:stretch>
            <a:fillRect/>
          </a:stretch>
        </p:blipFill>
        <p:spPr>
          <a:xfrm>
            <a:off x="6286500" y="2895600"/>
            <a:ext cx="1028700" cy="228600"/>
          </a:xfrm>
          <a:prstGeom prst="rect">
            <a:avLst/>
          </a:prstGeom>
        </p:spPr>
      </p:pic>
      <p:pic>
        <p:nvPicPr>
          <p:cNvPr id="25" name="Image 23" descr="preencoded.png"/>
          <p:cNvPicPr>
            <a:picLocks noChangeAspect="1"/>
          </p:cNvPicPr>
          <p:nvPr/>
        </p:nvPicPr>
        <p:blipFill>
          <a:blip r:embed="rId23"/>
          <a:stretch>
            <a:fillRect/>
          </a:stretch>
        </p:blipFill>
        <p:spPr>
          <a:xfrm>
            <a:off x="6286500" y="3429000"/>
            <a:ext cx="1028700" cy="228600"/>
          </a:xfrm>
          <a:prstGeom prst="rect">
            <a:avLst/>
          </a:prstGeom>
        </p:spPr>
      </p:pic>
      <p:pic>
        <p:nvPicPr>
          <p:cNvPr id="26" name="Image 24" descr="preencoded.png"/>
          <p:cNvPicPr>
            <a:picLocks noChangeAspect="1"/>
          </p:cNvPicPr>
          <p:nvPr/>
        </p:nvPicPr>
        <p:blipFill>
          <a:blip r:embed="rId23"/>
          <a:stretch>
            <a:fillRect/>
          </a:stretch>
        </p:blipFill>
        <p:spPr>
          <a:xfrm>
            <a:off x="6286500" y="3962400"/>
            <a:ext cx="1028700" cy="228600"/>
          </a:xfrm>
          <a:prstGeom prst="rect">
            <a:avLst/>
          </a:prstGeom>
        </p:spPr>
      </p:pic>
      <p:pic>
        <p:nvPicPr>
          <p:cNvPr id="27" name="Image 25" descr="preencoded.png"/>
          <p:cNvPicPr>
            <a:picLocks noChangeAspect="1"/>
          </p:cNvPicPr>
          <p:nvPr/>
        </p:nvPicPr>
        <p:blipFill>
          <a:blip r:embed="rId24"/>
          <a:stretch>
            <a:fillRect/>
          </a:stretch>
        </p:blipFill>
        <p:spPr>
          <a:xfrm>
            <a:off x="7620000" y="2324100"/>
            <a:ext cx="1245245" cy="571500"/>
          </a:xfrm>
          <a:prstGeom prst="rect">
            <a:avLst/>
          </a:prstGeom>
        </p:spPr>
      </p:pic>
      <p:pic>
        <p:nvPicPr>
          <p:cNvPr id="28" name="Image 26" descr="preencoded.png"/>
          <p:cNvPicPr>
            <a:picLocks noChangeAspect="1"/>
          </p:cNvPicPr>
          <p:nvPr/>
        </p:nvPicPr>
        <p:blipFill>
          <a:blip r:embed="rId25"/>
          <a:stretch>
            <a:fillRect/>
          </a:stretch>
        </p:blipFill>
        <p:spPr>
          <a:xfrm>
            <a:off x="8941445" y="2324100"/>
            <a:ext cx="1245245" cy="571500"/>
          </a:xfrm>
          <a:prstGeom prst="rect">
            <a:avLst/>
          </a:prstGeom>
        </p:spPr>
      </p:pic>
      <p:pic>
        <p:nvPicPr>
          <p:cNvPr id="29" name="Image 27" descr="preencoded.png"/>
          <p:cNvPicPr>
            <a:picLocks noChangeAspect="1"/>
          </p:cNvPicPr>
          <p:nvPr/>
        </p:nvPicPr>
        <p:blipFill>
          <a:blip r:embed="rId26"/>
          <a:stretch>
            <a:fillRect/>
          </a:stretch>
        </p:blipFill>
        <p:spPr>
          <a:xfrm>
            <a:off x="10262890" y="2324100"/>
            <a:ext cx="1357610" cy="571500"/>
          </a:xfrm>
          <a:prstGeom prst="rect">
            <a:avLst/>
          </a:prstGeom>
        </p:spPr>
      </p:pic>
      <p:pic>
        <p:nvPicPr>
          <p:cNvPr id="30" name="Image 28" descr="preencoded.png"/>
          <p:cNvPicPr>
            <a:picLocks noChangeAspect="1"/>
          </p:cNvPicPr>
          <p:nvPr/>
        </p:nvPicPr>
        <p:blipFill>
          <a:blip r:embed="rId27"/>
          <a:stretch>
            <a:fillRect/>
          </a:stretch>
        </p:blipFill>
        <p:spPr>
          <a:xfrm>
            <a:off x="7620000" y="3048000"/>
            <a:ext cx="1924050" cy="1257300"/>
          </a:xfrm>
          <a:prstGeom prst="rect">
            <a:avLst/>
          </a:prstGeom>
        </p:spPr>
      </p:pic>
      <p:pic>
        <p:nvPicPr>
          <p:cNvPr id="31" name="Image 29" descr="preencoded.png"/>
          <p:cNvPicPr>
            <a:picLocks noChangeAspect="1"/>
          </p:cNvPicPr>
          <p:nvPr/>
        </p:nvPicPr>
        <p:blipFill>
          <a:blip r:embed="rId28"/>
          <a:stretch>
            <a:fillRect/>
          </a:stretch>
        </p:blipFill>
        <p:spPr>
          <a:xfrm>
            <a:off x="7696200" y="3314700"/>
            <a:ext cx="1762125" cy="914400"/>
          </a:xfrm>
          <a:prstGeom prst="rect">
            <a:avLst/>
          </a:prstGeom>
        </p:spPr>
      </p:pic>
      <p:pic>
        <p:nvPicPr>
          <p:cNvPr id="32" name="Image 30" descr="preencoded.png"/>
          <p:cNvPicPr>
            <a:picLocks noChangeAspect="1"/>
          </p:cNvPicPr>
          <p:nvPr/>
        </p:nvPicPr>
        <p:blipFill>
          <a:blip r:embed="rId29"/>
          <a:stretch>
            <a:fillRect/>
          </a:stretch>
        </p:blipFill>
        <p:spPr>
          <a:xfrm>
            <a:off x="9696450" y="3048000"/>
            <a:ext cx="1924050" cy="1257300"/>
          </a:xfrm>
          <a:prstGeom prst="rect">
            <a:avLst/>
          </a:prstGeom>
        </p:spPr>
      </p:pic>
      <p:pic>
        <p:nvPicPr>
          <p:cNvPr id="33" name="Image 31" descr="preencoded.png"/>
          <p:cNvPicPr>
            <a:picLocks noChangeAspect="1"/>
          </p:cNvPicPr>
          <p:nvPr/>
        </p:nvPicPr>
        <p:blipFill>
          <a:blip r:embed="rId30"/>
          <a:stretch>
            <a:fillRect/>
          </a:stretch>
        </p:blipFill>
        <p:spPr>
          <a:xfrm>
            <a:off x="9772650" y="3314700"/>
            <a:ext cx="1771650" cy="914400"/>
          </a:xfrm>
          <a:prstGeom prst="rect">
            <a:avLst/>
          </a:prstGeom>
        </p:spPr>
      </p:pic>
      <p:pic>
        <p:nvPicPr>
          <p:cNvPr id="34" name="Image 32" descr="preencoded.png"/>
          <p:cNvPicPr>
            <a:picLocks noChangeAspect="1"/>
          </p:cNvPicPr>
          <p:nvPr/>
        </p:nvPicPr>
        <p:blipFill>
          <a:blip r:embed="rId31"/>
          <a:stretch>
            <a:fillRect/>
          </a:stretch>
        </p:blipFill>
        <p:spPr>
          <a:xfrm>
            <a:off x="9334798" y="4457700"/>
            <a:ext cx="2285702" cy="228600"/>
          </a:xfrm>
          <a:prstGeom prst="rect">
            <a:avLst/>
          </a:prstGeom>
        </p:spPr>
      </p:pic>
      <p:pic>
        <p:nvPicPr>
          <p:cNvPr id="35" name="Image 33" descr="preencoded.png"/>
          <p:cNvPicPr>
            <a:picLocks noChangeAspect="1"/>
          </p:cNvPicPr>
          <p:nvPr/>
        </p:nvPicPr>
        <p:blipFill>
          <a:blip r:embed="rId32"/>
          <a:stretch>
            <a:fillRect/>
          </a:stretch>
        </p:blipFill>
        <p:spPr>
          <a:xfrm>
            <a:off x="10159454" y="4514850"/>
            <a:ext cx="104775" cy="114300"/>
          </a:xfrm>
          <a:prstGeom prst="rect">
            <a:avLst/>
          </a:prstGeom>
        </p:spPr>
      </p:pic>
      <p:pic>
        <p:nvPicPr>
          <p:cNvPr id="36" name="Image 34" descr="preencoded.png"/>
          <p:cNvPicPr>
            <a:picLocks noChangeAspect="1"/>
          </p:cNvPicPr>
          <p:nvPr/>
        </p:nvPicPr>
        <p:blipFill>
          <a:blip r:embed="rId33"/>
          <a:stretch>
            <a:fillRect/>
          </a:stretch>
        </p:blipFill>
        <p:spPr>
          <a:xfrm>
            <a:off x="11506200" y="4514850"/>
            <a:ext cx="76200" cy="114300"/>
          </a:xfrm>
          <a:prstGeom prst="rect">
            <a:avLst/>
          </a:prstGeom>
        </p:spPr>
      </p:pic>
      <p:pic>
        <p:nvPicPr>
          <p:cNvPr id="37" name="Image 35" descr="preencoded.png"/>
          <p:cNvPicPr>
            <a:picLocks noChangeAspect="1"/>
          </p:cNvPicPr>
          <p:nvPr/>
        </p:nvPicPr>
        <p:blipFill>
          <a:blip r:embed="rId34"/>
          <a:stretch>
            <a:fillRect/>
          </a:stretch>
        </p:blipFill>
        <p:spPr>
          <a:xfrm>
            <a:off x="0" y="6515100"/>
            <a:ext cx="12192000" cy="342900"/>
          </a:xfrm>
          <a:prstGeom prst="rect">
            <a:avLst/>
          </a:prstGeom>
        </p:spPr>
      </p:pic>
      <p:sp>
        <p:nvSpPr>
          <p:cNvPr id="38" name="Text 0"/>
          <p:cNvSpPr/>
          <p:nvPr/>
        </p:nvSpPr>
        <p:spPr>
          <a:xfrm>
            <a:off x="457200" y="152400"/>
            <a:ext cx="12405360"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Power BI Dashboard</a:t>
            </a:r>
            <a:endParaRPr lang="en-US" sz="2040" dirty="0"/>
          </a:p>
        </p:txBody>
      </p:sp>
      <p:sp>
        <p:nvSpPr>
          <p:cNvPr id="39" name="Text 1"/>
          <p:cNvSpPr/>
          <p:nvPr/>
        </p:nvSpPr>
        <p:spPr>
          <a:xfrm>
            <a:off x="457200" y="952500"/>
            <a:ext cx="5867400"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1F2937"/>
                </a:solidFill>
                <a:latin typeface="ui-sans-serif" pitchFamily="34" charset="0"/>
                <a:ea typeface="ui-sans-serif" pitchFamily="34" charset="-122"/>
                <a:cs typeface="ui-sans-serif" pitchFamily="34" charset="-120"/>
              </a:rPr>
              <a:t>Interactive Dashboard</a:t>
            </a:r>
            <a:endParaRPr lang="en-US" sz="1646" dirty="0"/>
          </a:p>
        </p:txBody>
      </p:sp>
      <p:sp>
        <p:nvSpPr>
          <p:cNvPr id="40" name="Text 2"/>
          <p:cNvSpPr/>
          <p:nvPr/>
        </p:nvSpPr>
        <p:spPr>
          <a:xfrm>
            <a:off x="457200" y="1562100"/>
            <a:ext cx="5334000" cy="685800"/>
          </a:xfrm>
          <a:prstGeom prst="rect">
            <a:avLst/>
          </a:prstGeom>
          <a:noFill/>
          <a:ln/>
        </p:spPr>
        <p:txBody>
          <a:bodyPr wrap="square" lIns="0" tIns="0" rIns="0" bIns="0" rtlCol="0" anchor="t">
            <a:spAutoFit/>
          </a:bodyPr>
          <a:lstStyle/>
          <a:p>
            <a:pPr marL="0" indent="0">
              <a:lnSpc>
                <a:spcPts val="1800"/>
              </a:lnSpc>
              <a:buNone/>
            </a:pPr>
            <a:r>
              <a:rPr lang="en-US" sz="1120" dirty="0">
                <a:solidFill>
                  <a:srgbClr val="374151"/>
                </a:solidFill>
                <a:latin typeface="ui-sans-serif" pitchFamily="34" charset="0"/>
                <a:ea typeface="ui-sans-serif" pitchFamily="34" charset="-122"/>
                <a:cs typeface="ui-sans-serif" pitchFamily="34" charset="-120"/>
              </a:rPr>
              <a:t>The Power BI Dashboard serves as the interactive front-end for the car sales analytics project, transforming complex data into easily digestible visuals.</a:t>
            </a:r>
            <a:endParaRPr lang="en-US" sz="1120" dirty="0"/>
          </a:p>
        </p:txBody>
      </p:sp>
      <p:sp>
        <p:nvSpPr>
          <p:cNvPr id="41" name="Text 3"/>
          <p:cNvSpPr/>
          <p:nvPr/>
        </p:nvSpPr>
        <p:spPr>
          <a:xfrm>
            <a:off x="1247775" y="2838450"/>
            <a:ext cx="2626415"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1F2937"/>
                </a:solidFill>
                <a:latin typeface="ui-sans-serif" pitchFamily="34" charset="0"/>
                <a:ea typeface="ui-sans-serif" pitchFamily="34" charset="-122"/>
                <a:cs typeface="ui-sans-serif" pitchFamily="34" charset="-120"/>
              </a:rPr>
              <a:t>Key Performance Indicators</a:t>
            </a:r>
            <a:endParaRPr lang="en-US" sz="1120" dirty="0"/>
          </a:p>
        </p:txBody>
      </p:sp>
      <p:sp>
        <p:nvSpPr>
          <p:cNvPr id="42" name="Text 4"/>
          <p:cNvSpPr/>
          <p:nvPr/>
        </p:nvSpPr>
        <p:spPr>
          <a:xfrm>
            <a:off x="1247775" y="3067050"/>
            <a:ext cx="2626415"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4B5563"/>
                </a:solidFill>
                <a:latin typeface="ui-sans-serif" pitchFamily="34" charset="0"/>
                <a:ea typeface="ui-sans-serif" pitchFamily="34" charset="-122"/>
                <a:cs typeface="ui-sans-serif" pitchFamily="34" charset="-120"/>
              </a:rPr>
              <a:t>Total Sales, Average Price, Revenue</a:t>
            </a:r>
            <a:endParaRPr lang="en-US" sz="980" dirty="0"/>
          </a:p>
        </p:txBody>
      </p:sp>
      <p:sp>
        <p:nvSpPr>
          <p:cNvPr id="43" name="Text 5"/>
          <p:cNvSpPr/>
          <p:nvPr/>
        </p:nvSpPr>
        <p:spPr>
          <a:xfrm>
            <a:off x="1219200" y="3829050"/>
            <a:ext cx="3729990"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1F2937"/>
                </a:solidFill>
                <a:latin typeface="ui-sans-serif" pitchFamily="34" charset="0"/>
                <a:ea typeface="ui-sans-serif" pitchFamily="34" charset="-122"/>
                <a:cs typeface="ui-sans-serif" pitchFamily="34" charset="-120"/>
              </a:rPr>
              <a:t>Interactive Charts</a:t>
            </a:r>
            <a:endParaRPr lang="en-US" sz="1120" dirty="0"/>
          </a:p>
        </p:txBody>
      </p:sp>
      <p:sp>
        <p:nvSpPr>
          <p:cNvPr id="44" name="Text 6"/>
          <p:cNvSpPr/>
          <p:nvPr/>
        </p:nvSpPr>
        <p:spPr>
          <a:xfrm>
            <a:off x="1219200" y="4057650"/>
            <a:ext cx="3729990"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4B5563"/>
                </a:solidFill>
                <a:latin typeface="ui-sans-serif" pitchFamily="34" charset="0"/>
                <a:ea typeface="ui-sans-serif" pitchFamily="34" charset="-122"/>
                <a:cs typeface="ui-sans-serif" pitchFamily="34" charset="-120"/>
              </a:rPr>
              <a:t>Sales by Brand, Transmission Type, Monthly Trends</a:t>
            </a:r>
            <a:endParaRPr lang="en-US" sz="980" dirty="0"/>
          </a:p>
        </p:txBody>
      </p:sp>
      <p:sp>
        <p:nvSpPr>
          <p:cNvPr id="45" name="Text 7"/>
          <p:cNvSpPr/>
          <p:nvPr/>
        </p:nvSpPr>
        <p:spPr>
          <a:xfrm>
            <a:off x="1219200" y="4819650"/>
            <a:ext cx="3378175"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1F2937"/>
                </a:solidFill>
                <a:latin typeface="ui-sans-serif" pitchFamily="34" charset="0"/>
                <a:ea typeface="ui-sans-serif" pitchFamily="34" charset="-122"/>
                <a:cs typeface="ui-sans-serif" pitchFamily="34" charset="-120"/>
              </a:rPr>
              <a:t>Dynamic Filters</a:t>
            </a:r>
            <a:endParaRPr lang="en-US" sz="1120" dirty="0"/>
          </a:p>
        </p:txBody>
      </p:sp>
      <p:sp>
        <p:nvSpPr>
          <p:cNvPr id="46" name="Text 8"/>
          <p:cNvSpPr/>
          <p:nvPr/>
        </p:nvSpPr>
        <p:spPr>
          <a:xfrm>
            <a:off x="1219200" y="5048250"/>
            <a:ext cx="3378175"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4B5563"/>
                </a:solidFill>
                <a:latin typeface="ui-sans-serif" pitchFamily="34" charset="0"/>
                <a:ea typeface="ui-sans-serif" pitchFamily="34" charset="-122"/>
                <a:cs typeface="ui-sans-serif" pitchFamily="34" charset="-120"/>
              </a:rPr>
              <a:t>By Car Model, Brand, Region, and Time Period</a:t>
            </a:r>
            <a:endParaRPr lang="en-US" sz="980" dirty="0"/>
          </a:p>
        </p:txBody>
      </p:sp>
      <p:sp>
        <p:nvSpPr>
          <p:cNvPr id="47" name="Text 9"/>
          <p:cNvSpPr/>
          <p:nvPr/>
        </p:nvSpPr>
        <p:spPr>
          <a:xfrm>
            <a:off x="800100" y="5600700"/>
            <a:ext cx="502920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1E40AF"/>
                </a:solidFill>
                <a:latin typeface="ui-sans-serif" pitchFamily="34" charset="0"/>
                <a:ea typeface="ui-sans-serif" pitchFamily="34" charset="-122"/>
                <a:cs typeface="ui-sans-serif" pitchFamily="34" charset="-120"/>
              </a:rPr>
              <a:t>Empowers stakeholders to gain deeper insights and respond proactively to market dynamics.</a:t>
            </a:r>
            <a:endParaRPr lang="en-US" sz="1120" dirty="0"/>
          </a:p>
        </p:txBody>
      </p:sp>
      <p:sp>
        <p:nvSpPr>
          <p:cNvPr id="48" name="Text 10"/>
          <p:cNvSpPr/>
          <p:nvPr/>
        </p:nvSpPr>
        <p:spPr>
          <a:xfrm>
            <a:off x="6457950" y="1866900"/>
            <a:ext cx="1962730"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374151"/>
                </a:solidFill>
                <a:latin typeface="ui-sans-serif" pitchFamily="34" charset="0"/>
                <a:ea typeface="ui-sans-serif" pitchFamily="34" charset="-122"/>
                <a:cs typeface="ui-sans-serif" pitchFamily="34" charset="-120"/>
              </a:rPr>
              <a:t>Car Sales Dashboard</a:t>
            </a:r>
            <a:endParaRPr lang="en-US" sz="1120" dirty="0"/>
          </a:p>
        </p:txBody>
      </p:sp>
      <p:sp>
        <p:nvSpPr>
          <p:cNvPr id="49" name="Text 11"/>
          <p:cNvSpPr/>
          <p:nvPr/>
        </p:nvSpPr>
        <p:spPr>
          <a:xfrm>
            <a:off x="6210300" y="2324100"/>
            <a:ext cx="1299210" cy="190500"/>
          </a:xfrm>
          <a:prstGeom prst="rect">
            <a:avLst/>
          </a:prstGeom>
          <a:noFill/>
          <a:ln/>
        </p:spPr>
        <p:txBody>
          <a:bodyPr wrap="square" lIns="0" tIns="0" rIns="0" bIns="0" rtlCol="0" anchor="t">
            <a:spAutoFit/>
          </a:bodyPr>
          <a:lstStyle/>
          <a:p>
            <a:pPr marL="0" indent="0">
              <a:lnSpc>
                <a:spcPts val="1500"/>
              </a:lnSpc>
              <a:buNone/>
            </a:pPr>
            <a:r>
              <a:rPr lang="en-US" sz="980" b="1" dirty="0">
                <a:solidFill>
                  <a:srgbClr val="374151"/>
                </a:solidFill>
                <a:latin typeface="ui-sans-serif" pitchFamily="34" charset="0"/>
                <a:ea typeface="ui-sans-serif" pitchFamily="34" charset="-122"/>
                <a:cs typeface="ui-sans-serif" pitchFamily="34" charset="-120"/>
              </a:rPr>
              <a:t>Filters</a:t>
            </a:r>
            <a:endParaRPr lang="en-US" sz="980" dirty="0"/>
          </a:p>
        </p:txBody>
      </p:sp>
      <p:sp>
        <p:nvSpPr>
          <p:cNvPr id="50" name="Text 12"/>
          <p:cNvSpPr/>
          <p:nvPr/>
        </p:nvSpPr>
        <p:spPr>
          <a:xfrm>
            <a:off x="6286500" y="2686050"/>
            <a:ext cx="739810" cy="152400"/>
          </a:xfrm>
          <a:prstGeom prst="rect">
            <a:avLst/>
          </a:prstGeom>
          <a:noFill/>
          <a:ln/>
        </p:spPr>
        <p:txBody>
          <a:bodyPr wrap="square" lIns="0" tIns="0" rIns="0" bIns="0" rtlCol="0" anchor="t">
            <a:spAutoFit/>
          </a:bodyPr>
          <a:lstStyle/>
          <a:p>
            <a:pPr marL="0" indent="0">
              <a:lnSpc>
                <a:spcPts val="1500"/>
              </a:lnSpc>
              <a:buNone/>
            </a:pPr>
            <a:r>
              <a:rPr lang="en-US" sz="980" dirty="0">
                <a:solidFill>
                  <a:srgbClr val="4B5563"/>
                </a:solidFill>
                <a:latin typeface="ui-sans-serif" pitchFamily="34" charset="0"/>
                <a:ea typeface="ui-sans-serif" pitchFamily="34" charset="-122"/>
                <a:cs typeface="ui-sans-serif" pitchFamily="34" charset="-120"/>
              </a:rPr>
              <a:t>Car Model</a:t>
            </a:r>
            <a:endParaRPr lang="en-US" sz="980" dirty="0"/>
          </a:p>
        </p:txBody>
      </p:sp>
      <p:sp>
        <p:nvSpPr>
          <p:cNvPr id="51" name="Text 13"/>
          <p:cNvSpPr/>
          <p:nvPr/>
        </p:nvSpPr>
        <p:spPr>
          <a:xfrm>
            <a:off x="6324600" y="2933700"/>
            <a:ext cx="1047750" cy="152400"/>
          </a:xfrm>
          <a:prstGeom prst="rect">
            <a:avLst/>
          </a:prstGeom>
          <a:noFill/>
          <a:ln/>
        </p:spPr>
        <p:txBody>
          <a:bodyPr wrap="square" lIns="0" tIns="0" rIns="0" bIns="0" rtlCol="0" anchor="t">
            <a:spAutoFit/>
          </a:bodyPr>
          <a:lstStyle/>
          <a:p>
            <a:pPr marL="0" indent="0">
              <a:lnSpc>
                <a:spcPts val="1200"/>
              </a:lnSpc>
              <a:buNone/>
            </a:pPr>
            <a:r>
              <a:rPr lang="en-US" sz="840" dirty="0">
                <a:solidFill>
                  <a:srgbClr val="6B7280"/>
                </a:solidFill>
                <a:latin typeface="ui-sans-serif" pitchFamily="34" charset="0"/>
                <a:ea typeface="ui-sans-serif" pitchFamily="34" charset="-122"/>
                <a:cs typeface="ui-sans-serif" pitchFamily="34" charset="-120"/>
              </a:rPr>
              <a:t>Select models...</a:t>
            </a:r>
            <a:endParaRPr lang="en-US" sz="840" dirty="0"/>
          </a:p>
        </p:txBody>
      </p:sp>
      <p:sp>
        <p:nvSpPr>
          <p:cNvPr id="52" name="Text 14"/>
          <p:cNvSpPr/>
          <p:nvPr/>
        </p:nvSpPr>
        <p:spPr>
          <a:xfrm>
            <a:off x="6286500" y="3219450"/>
            <a:ext cx="436944" cy="152400"/>
          </a:xfrm>
          <a:prstGeom prst="rect">
            <a:avLst/>
          </a:prstGeom>
          <a:noFill/>
          <a:ln/>
        </p:spPr>
        <p:txBody>
          <a:bodyPr wrap="square" lIns="0" tIns="0" rIns="0" bIns="0" rtlCol="0" anchor="t">
            <a:spAutoFit/>
          </a:bodyPr>
          <a:lstStyle/>
          <a:p>
            <a:pPr marL="0" indent="0">
              <a:lnSpc>
                <a:spcPts val="1500"/>
              </a:lnSpc>
              <a:buNone/>
            </a:pPr>
            <a:r>
              <a:rPr lang="en-US" sz="980" dirty="0">
                <a:solidFill>
                  <a:srgbClr val="4B5563"/>
                </a:solidFill>
                <a:latin typeface="ui-sans-serif" pitchFamily="34" charset="0"/>
                <a:ea typeface="ui-sans-serif" pitchFamily="34" charset="-122"/>
                <a:cs typeface="ui-sans-serif" pitchFamily="34" charset="-120"/>
              </a:rPr>
              <a:t>Brand</a:t>
            </a:r>
            <a:endParaRPr lang="en-US" sz="980" dirty="0"/>
          </a:p>
        </p:txBody>
      </p:sp>
      <p:sp>
        <p:nvSpPr>
          <p:cNvPr id="53" name="Text 15"/>
          <p:cNvSpPr/>
          <p:nvPr/>
        </p:nvSpPr>
        <p:spPr>
          <a:xfrm>
            <a:off x="6324600" y="3467100"/>
            <a:ext cx="1047750" cy="152400"/>
          </a:xfrm>
          <a:prstGeom prst="rect">
            <a:avLst/>
          </a:prstGeom>
          <a:noFill/>
          <a:ln/>
        </p:spPr>
        <p:txBody>
          <a:bodyPr wrap="square" lIns="0" tIns="0" rIns="0" bIns="0" rtlCol="0" anchor="t">
            <a:spAutoFit/>
          </a:bodyPr>
          <a:lstStyle/>
          <a:p>
            <a:pPr marL="0" indent="0">
              <a:lnSpc>
                <a:spcPts val="1200"/>
              </a:lnSpc>
              <a:buNone/>
            </a:pPr>
            <a:r>
              <a:rPr lang="en-US" sz="840" dirty="0">
                <a:solidFill>
                  <a:srgbClr val="6B7280"/>
                </a:solidFill>
                <a:latin typeface="ui-sans-serif" pitchFamily="34" charset="0"/>
                <a:ea typeface="ui-sans-serif" pitchFamily="34" charset="-122"/>
                <a:cs typeface="ui-sans-serif" pitchFamily="34" charset="-120"/>
              </a:rPr>
              <a:t>Select brands...</a:t>
            </a:r>
            <a:endParaRPr lang="en-US" sz="840" dirty="0"/>
          </a:p>
        </p:txBody>
      </p:sp>
      <p:sp>
        <p:nvSpPr>
          <p:cNvPr id="54" name="Text 16"/>
          <p:cNvSpPr/>
          <p:nvPr/>
        </p:nvSpPr>
        <p:spPr>
          <a:xfrm>
            <a:off x="6286500" y="3752850"/>
            <a:ext cx="502265" cy="152400"/>
          </a:xfrm>
          <a:prstGeom prst="rect">
            <a:avLst/>
          </a:prstGeom>
          <a:noFill/>
          <a:ln/>
        </p:spPr>
        <p:txBody>
          <a:bodyPr wrap="square" lIns="0" tIns="0" rIns="0" bIns="0" rtlCol="0" anchor="t">
            <a:spAutoFit/>
          </a:bodyPr>
          <a:lstStyle/>
          <a:p>
            <a:pPr marL="0" indent="0">
              <a:lnSpc>
                <a:spcPts val="1500"/>
              </a:lnSpc>
              <a:buNone/>
            </a:pPr>
            <a:r>
              <a:rPr lang="en-US" sz="980" dirty="0">
                <a:solidFill>
                  <a:srgbClr val="4B5563"/>
                </a:solidFill>
                <a:latin typeface="ui-sans-serif" pitchFamily="34" charset="0"/>
                <a:ea typeface="ui-sans-serif" pitchFamily="34" charset="-122"/>
                <a:cs typeface="ui-sans-serif" pitchFamily="34" charset="-120"/>
              </a:rPr>
              <a:t>Region</a:t>
            </a:r>
            <a:endParaRPr lang="en-US" sz="980" dirty="0"/>
          </a:p>
        </p:txBody>
      </p:sp>
      <p:sp>
        <p:nvSpPr>
          <p:cNvPr id="55" name="Text 17"/>
          <p:cNvSpPr/>
          <p:nvPr/>
        </p:nvSpPr>
        <p:spPr>
          <a:xfrm>
            <a:off x="6324600" y="4000500"/>
            <a:ext cx="1047750" cy="152400"/>
          </a:xfrm>
          <a:prstGeom prst="rect">
            <a:avLst/>
          </a:prstGeom>
          <a:noFill/>
          <a:ln/>
        </p:spPr>
        <p:txBody>
          <a:bodyPr wrap="square" lIns="0" tIns="0" rIns="0" bIns="0" rtlCol="0" anchor="t">
            <a:spAutoFit/>
          </a:bodyPr>
          <a:lstStyle/>
          <a:p>
            <a:pPr marL="0" indent="0">
              <a:lnSpc>
                <a:spcPts val="1200"/>
              </a:lnSpc>
              <a:buNone/>
            </a:pPr>
            <a:r>
              <a:rPr lang="en-US" sz="840" dirty="0">
                <a:solidFill>
                  <a:srgbClr val="6B7280"/>
                </a:solidFill>
                <a:latin typeface="ui-sans-serif" pitchFamily="34" charset="0"/>
                <a:ea typeface="ui-sans-serif" pitchFamily="34" charset="-122"/>
                <a:cs typeface="ui-sans-serif" pitchFamily="34" charset="-120"/>
              </a:rPr>
              <a:t>Select regions...</a:t>
            </a:r>
            <a:endParaRPr lang="en-US" sz="840" dirty="0"/>
          </a:p>
        </p:txBody>
      </p:sp>
      <p:sp>
        <p:nvSpPr>
          <p:cNvPr id="56" name="Text 18"/>
          <p:cNvSpPr/>
          <p:nvPr/>
        </p:nvSpPr>
        <p:spPr>
          <a:xfrm>
            <a:off x="7938790" y="2400300"/>
            <a:ext cx="668268" cy="152400"/>
          </a:xfrm>
          <a:prstGeom prst="rect">
            <a:avLst/>
          </a:prstGeom>
          <a:noFill/>
          <a:ln/>
        </p:spPr>
        <p:txBody>
          <a:bodyPr wrap="square" lIns="0" tIns="0" rIns="0" bIns="0" rtlCol="0" anchor="t">
            <a:spAutoFit/>
          </a:bodyPr>
          <a:lstStyle/>
          <a:p>
            <a:pPr marL="0" indent="0">
              <a:lnSpc>
                <a:spcPts val="1200"/>
              </a:lnSpc>
              <a:buNone/>
            </a:pPr>
            <a:r>
              <a:rPr lang="en-US" sz="840" dirty="0">
                <a:solidFill>
                  <a:srgbClr val="6B7280"/>
                </a:solidFill>
                <a:latin typeface="ui-sans-serif" pitchFamily="34" charset="0"/>
                <a:ea typeface="ui-sans-serif" pitchFamily="34" charset="-122"/>
                <a:cs typeface="ui-sans-serif" pitchFamily="34" charset="-120"/>
              </a:rPr>
              <a:t>Total Sales</a:t>
            </a:r>
            <a:endParaRPr lang="en-US" sz="840" dirty="0"/>
          </a:p>
        </p:txBody>
      </p:sp>
      <p:sp>
        <p:nvSpPr>
          <p:cNvPr id="57" name="Text 19"/>
          <p:cNvSpPr/>
          <p:nvPr/>
        </p:nvSpPr>
        <p:spPr>
          <a:xfrm>
            <a:off x="7874943" y="2552700"/>
            <a:ext cx="808732"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D4ED8"/>
                </a:solidFill>
                <a:latin typeface="ui-sans-serif" pitchFamily="34" charset="0"/>
                <a:ea typeface="ui-sans-serif" pitchFamily="34" charset="-122"/>
                <a:cs typeface="ui-sans-serif" pitchFamily="34" charset="-120"/>
              </a:rPr>
              <a:t>41,000</a:t>
            </a:r>
            <a:endParaRPr lang="en-US" sz="1380" dirty="0"/>
          </a:p>
        </p:txBody>
      </p:sp>
      <p:sp>
        <p:nvSpPr>
          <p:cNvPr id="58" name="Text 20"/>
          <p:cNvSpPr/>
          <p:nvPr/>
        </p:nvSpPr>
        <p:spPr>
          <a:xfrm>
            <a:off x="9171682" y="2400300"/>
            <a:ext cx="863084" cy="152400"/>
          </a:xfrm>
          <a:prstGeom prst="rect">
            <a:avLst/>
          </a:prstGeom>
          <a:noFill/>
          <a:ln/>
        </p:spPr>
        <p:txBody>
          <a:bodyPr wrap="square" lIns="0" tIns="0" rIns="0" bIns="0" rtlCol="0" anchor="t">
            <a:spAutoFit/>
          </a:bodyPr>
          <a:lstStyle/>
          <a:p>
            <a:pPr marL="0" indent="0">
              <a:lnSpc>
                <a:spcPts val="1200"/>
              </a:lnSpc>
              <a:buNone/>
            </a:pPr>
            <a:r>
              <a:rPr lang="en-US" sz="840" dirty="0">
                <a:solidFill>
                  <a:srgbClr val="6B7280"/>
                </a:solidFill>
                <a:latin typeface="ui-sans-serif" pitchFamily="34" charset="0"/>
                <a:ea typeface="ui-sans-serif" pitchFamily="34" charset="-122"/>
                <a:cs typeface="ui-sans-serif" pitchFamily="34" charset="-120"/>
              </a:rPr>
              <a:t>Average Price</a:t>
            </a:r>
            <a:endParaRPr lang="en-US" sz="840" dirty="0"/>
          </a:p>
        </p:txBody>
      </p:sp>
      <p:sp>
        <p:nvSpPr>
          <p:cNvPr id="59" name="Text 21"/>
          <p:cNvSpPr/>
          <p:nvPr/>
        </p:nvSpPr>
        <p:spPr>
          <a:xfrm>
            <a:off x="9130159" y="2552700"/>
            <a:ext cx="954435"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D4ED8"/>
                </a:solidFill>
                <a:latin typeface="ui-sans-serif" pitchFamily="34" charset="0"/>
                <a:ea typeface="ui-sans-serif" pitchFamily="34" charset="-122"/>
                <a:cs typeface="ui-sans-serif" pitchFamily="34" charset="-120"/>
              </a:rPr>
              <a:t>$28,300</a:t>
            </a:r>
            <a:endParaRPr lang="en-US" sz="1380" dirty="0"/>
          </a:p>
        </p:txBody>
      </p:sp>
      <p:sp>
        <p:nvSpPr>
          <p:cNvPr id="60" name="Text 22"/>
          <p:cNvSpPr/>
          <p:nvPr/>
        </p:nvSpPr>
        <p:spPr>
          <a:xfrm>
            <a:off x="10692705" y="2400300"/>
            <a:ext cx="547613" cy="152400"/>
          </a:xfrm>
          <a:prstGeom prst="rect">
            <a:avLst/>
          </a:prstGeom>
          <a:noFill/>
          <a:ln/>
        </p:spPr>
        <p:txBody>
          <a:bodyPr wrap="square" lIns="0" tIns="0" rIns="0" bIns="0" rtlCol="0" anchor="t">
            <a:spAutoFit/>
          </a:bodyPr>
          <a:lstStyle/>
          <a:p>
            <a:pPr marL="0" indent="0">
              <a:lnSpc>
                <a:spcPts val="1200"/>
              </a:lnSpc>
              <a:buNone/>
            </a:pPr>
            <a:r>
              <a:rPr lang="en-US" sz="840" dirty="0">
                <a:solidFill>
                  <a:srgbClr val="6B7280"/>
                </a:solidFill>
                <a:latin typeface="ui-sans-serif" pitchFamily="34" charset="0"/>
                <a:ea typeface="ui-sans-serif" pitchFamily="34" charset="-122"/>
                <a:cs typeface="ui-sans-serif" pitchFamily="34" charset="-120"/>
              </a:rPr>
              <a:t>Revenue</a:t>
            </a:r>
            <a:endParaRPr lang="en-US" sz="840" dirty="0"/>
          </a:p>
        </p:txBody>
      </p:sp>
      <p:sp>
        <p:nvSpPr>
          <p:cNvPr id="61" name="Text 23"/>
          <p:cNvSpPr/>
          <p:nvPr/>
        </p:nvSpPr>
        <p:spPr>
          <a:xfrm>
            <a:off x="10339090" y="2552700"/>
            <a:ext cx="1325731"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1D4ED8"/>
                </a:solidFill>
                <a:latin typeface="ui-sans-serif" pitchFamily="34" charset="0"/>
                <a:ea typeface="ui-sans-serif" pitchFamily="34" charset="-122"/>
                <a:cs typeface="ui-sans-serif" pitchFamily="34" charset="-120"/>
              </a:rPr>
              <a:t>$1,166,300</a:t>
            </a:r>
            <a:endParaRPr lang="en-US" sz="1380" dirty="0"/>
          </a:p>
        </p:txBody>
      </p:sp>
      <p:sp>
        <p:nvSpPr>
          <p:cNvPr id="62" name="Text 24"/>
          <p:cNvSpPr/>
          <p:nvPr/>
        </p:nvSpPr>
        <p:spPr>
          <a:xfrm>
            <a:off x="7696200" y="3124200"/>
            <a:ext cx="1948815" cy="152400"/>
          </a:xfrm>
          <a:prstGeom prst="rect">
            <a:avLst/>
          </a:prstGeom>
          <a:noFill/>
          <a:ln/>
        </p:spPr>
        <p:txBody>
          <a:bodyPr wrap="square" lIns="0" tIns="0" rIns="0" bIns="0" rtlCol="0" anchor="t">
            <a:spAutoFit/>
          </a:bodyPr>
          <a:lstStyle/>
          <a:p>
            <a:pPr marL="0" indent="0">
              <a:lnSpc>
                <a:spcPts val="1200"/>
              </a:lnSpc>
              <a:buNone/>
            </a:pPr>
            <a:r>
              <a:rPr lang="en-US" sz="840" dirty="0">
                <a:solidFill>
                  <a:srgbClr val="374151"/>
                </a:solidFill>
                <a:latin typeface="ui-sans-serif" pitchFamily="34" charset="0"/>
                <a:ea typeface="ui-sans-serif" pitchFamily="34" charset="-122"/>
                <a:cs typeface="ui-sans-serif" pitchFamily="34" charset="-120"/>
              </a:rPr>
              <a:t>Top Selling Models</a:t>
            </a:r>
            <a:endParaRPr lang="en-US" sz="840" dirty="0"/>
          </a:p>
        </p:txBody>
      </p:sp>
      <p:sp>
        <p:nvSpPr>
          <p:cNvPr id="63" name="Text 25"/>
          <p:cNvSpPr/>
          <p:nvPr/>
        </p:nvSpPr>
        <p:spPr>
          <a:xfrm>
            <a:off x="9772650" y="3124200"/>
            <a:ext cx="1948815" cy="152400"/>
          </a:xfrm>
          <a:prstGeom prst="rect">
            <a:avLst/>
          </a:prstGeom>
          <a:noFill/>
          <a:ln/>
        </p:spPr>
        <p:txBody>
          <a:bodyPr wrap="square" lIns="0" tIns="0" rIns="0" bIns="0" rtlCol="0" anchor="t">
            <a:spAutoFit/>
          </a:bodyPr>
          <a:lstStyle/>
          <a:p>
            <a:pPr marL="0" indent="0">
              <a:lnSpc>
                <a:spcPts val="1200"/>
              </a:lnSpc>
              <a:buNone/>
            </a:pPr>
            <a:r>
              <a:rPr lang="en-US" sz="840" dirty="0">
                <a:solidFill>
                  <a:srgbClr val="374151"/>
                </a:solidFill>
                <a:latin typeface="ui-sans-serif" pitchFamily="34" charset="0"/>
                <a:ea typeface="ui-sans-serif" pitchFamily="34" charset="-122"/>
                <a:cs typeface="ui-sans-serif" pitchFamily="34" charset="-120"/>
              </a:rPr>
              <a:t>Transmission Distribution</a:t>
            </a:r>
            <a:endParaRPr lang="en-US" sz="840" dirty="0"/>
          </a:p>
        </p:txBody>
      </p:sp>
      <p:sp>
        <p:nvSpPr>
          <p:cNvPr id="64" name="Text 26"/>
          <p:cNvSpPr/>
          <p:nvPr/>
        </p:nvSpPr>
        <p:spPr>
          <a:xfrm>
            <a:off x="9372898" y="4495800"/>
            <a:ext cx="781392" cy="152400"/>
          </a:xfrm>
          <a:prstGeom prst="rect">
            <a:avLst/>
          </a:prstGeom>
          <a:noFill/>
          <a:ln/>
        </p:spPr>
        <p:txBody>
          <a:bodyPr wrap="square" lIns="0" tIns="0" rIns="0" bIns="0" rtlCol="0" anchor="t">
            <a:spAutoFit/>
          </a:bodyPr>
          <a:lstStyle/>
          <a:p>
            <a:pPr marL="0" indent="0">
              <a:lnSpc>
                <a:spcPts val="1200"/>
              </a:lnSpc>
              <a:buNone/>
            </a:pPr>
            <a:r>
              <a:rPr lang="en-US" sz="840" dirty="0">
                <a:solidFill>
                  <a:srgbClr val="6B7280"/>
                </a:solidFill>
                <a:latin typeface="ui-sans-serif" pitchFamily="34" charset="0"/>
                <a:ea typeface="ui-sans-serif" pitchFamily="34" charset="-122"/>
                <a:cs typeface="ui-sans-serif" pitchFamily="34" charset="-120"/>
              </a:rPr>
              <a:t>Date Range:</a:t>
            </a:r>
            <a:endParaRPr lang="en-US" sz="840" dirty="0"/>
          </a:p>
        </p:txBody>
      </p:sp>
      <p:sp>
        <p:nvSpPr>
          <p:cNvPr id="65" name="Text 27"/>
          <p:cNvSpPr/>
          <p:nvPr/>
        </p:nvSpPr>
        <p:spPr>
          <a:xfrm>
            <a:off x="10302329" y="4495800"/>
            <a:ext cx="1282348" cy="152400"/>
          </a:xfrm>
          <a:prstGeom prst="rect">
            <a:avLst/>
          </a:prstGeom>
          <a:noFill/>
          <a:ln/>
        </p:spPr>
        <p:txBody>
          <a:bodyPr wrap="square" lIns="0" tIns="0" rIns="0" bIns="0" rtlCol="0" anchor="t">
            <a:spAutoFit/>
          </a:bodyPr>
          <a:lstStyle/>
          <a:p>
            <a:pPr marL="0" indent="0">
              <a:lnSpc>
                <a:spcPts val="1200"/>
              </a:lnSpc>
              <a:buNone/>
            </a:pPr>
            <a:r>
              <a:rPr lang="en-US" sz="840" dirty="0">
                <a:solidFill>
                  <a:srgbClr val="374151"/>
                </a:solidFill>
                <a:latin typeface="ui-sans-serif" pitchFamily="34" charset="0"/>
                <a:ea typeface="ui-sans-serif" pitchFamily="34" charset="-122"/>
                <a:cs typeface="ui-sans-serif" pitchFamily="34" charset="-120"/>
              </a:rPr>
              <a:t>Jan 2022 - Dec 2023</a:t>
            </a:r>
            <a:endParaRPr lang="en-US" sz="840" dirty="0"/>
          </a:p>
        </p:txBody>
      </p:sp>
      <p:sp>
        <p:nvSpPr>
          <p:cNvPr id="66" name="Text 28"/>
          <p:cNvSpPr/>
          <p:nvPr/>
        </p:nvSpPr>
        <p:spPr>
          <a:xfrm>
            <a:off x="457200" y="6591300"/>
            <a:ext cx="2910944"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Azure-based Car Sales Analytics Project</a:t>
            </a:r>
            <a:endParaRPr lang="en-US" sz="98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1732</Words>
  <Application>Microsoft Office PowerPoint</Application>
  <PresentationFormat>Widescreen</PresentationFormat>
  <Paragraphs>242</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makhloufimahdi</cp:lastModifiedBy>
  <cp:revision>2</cp:revision>
  <dcterms:created xsi:type="dcterms:W3CDTF">2025-09-19T14:53:02Z</dcterms:created>
  <dcterms:modified xsi:type="dcterms:W3CDTF">2025-09-20T15:41:46Z</dcterms:modified>
</cp:coreProperties>
</file>